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harts/chart2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8"/>
  </p:notesMasterIdLst>
  <p:sldIdLst>
    <p:sldId id="258" r:id="rId2"/>
    <p:sldId id="292" r:id="rId3"/>
    <p:sldId id="266" r:id="rId4"/>
    <p:sldId id="587" r:id="rId5"/>
    <p:sldId id="588" r:id="rId6"/>
    <p:sldId id="590" r:id="rId7"/>
    <p:sldId id="538" r:id="rId8"/>
    <p:sldId id="591" r:id="rId9"/>
    <p:sldId id="592" r:id="rId10"/>
    <p:sldId id="593" r:id="rId11"/>
    <p:sldId id="451" r:id="rId12"/>
    <p:sldId id="555" r:id="rId13"/>
    <p:sldId id="542" r:id="rId14"/>
    <p:sldId id="541" r:id="rId15"/>
    <p:sldId id="543" r:id="rId16"/>
    <p:sldId id="544" r:id="rId17"/>
    <p:sldId id="545" r:id="rId18"/>
    <p:sldId id="546" r:id="rId19"/>
    <p:sldId id="548" r:id="rId20"/>
    <p:sldId id="547" r:id="rId21"/>
    <p:sldId id="549" r:id="rId22"/>
    <p:sldId id="551" r:id="rId23"/>
    <p:sldId id="692" r:id="rId24"/>
    <p:sldId id="693" r:id="rId25"/>
    <p:sldId id="694" r:id="rId26"/>
    <p:sldId id="695" r:id="rId27"/>
    <p:sldId id="696" r:id="rId28"/>
    <p:sldId id="697" r:id="rId29"/>
    <p:sldId id="698" r:id="rId30"/>
    <p:sldId id="699" r:id="rId31"/>
    <p:sldId id="700" r:id="rId32"/>
    <p:sldId id="561" r:id="rId33"/>
    <p:sldId id="562" r:id="rId34"/>
    <p:sldId id="563" r:id="rId35"/>
    <p:sldId id="564" r:id="rId36"/>
    <p:sldId id="565" r:id="rId37"/>
    <p:sldId id="566" r:id="rId38"/>
    <p:sldId id="567" r:id="rId39"/>
    <p:sldId id="375" r:id="rId40"/>
    <p:sldId id="553" r:id="rId41"/>
    <p:sldId id="594" r:id="rId42"/>
    <p:sldId id="294" r:id="rId43"/>
    <p:sldId id="371" r:id="rId44"/>
    <p:sldId id="595" r:id="rId45"/>
    <p:sldId id="596" r:id="rId46"/>
    <p:sldId id="597" r:id="rId47"/>
    <p:sldId id="598" r:id="rId48"/>
    <p:sldId id="599" r:id="rId49"/>
    <p:sldId id="552" r:id="rId50"/>
    <p:sldId id="558" r:id="rId51"/>
    <p:sldId id="559" r:id="rId52"/>
    <p:sldId id="396" r:id="rId53"/>
    <p:sldId id="600" r:id="rId54"/>
    <p:sldId id="601" r:id="rId55"/>
    <p:sldId id="602" r:id="rId56"/>
    <p:sldId id="603" r:id="rId57"/>
    <p:sldId id="604" r:id="rId58"/>
    <p:sldId id="605" r:id="rId59"/>
    <p:sldId id="560" r:id="rId60"/>
    <p:sldId id="397" r:id="rId61"/>
    <p:sldId id="583" r:id="rId62"/>
    <p:sldId id="586" r:id="rId63"/>
    <p:sldId id="670" r:id="rId64"/>
    <p:sldId id="677" r:id="rId65"/>
    <p:sldId id="678" r:id="rId66"/>
    <p:sldId id="681" r:id="rId67"/>
    <p:sldId id="684" r:id="rId68"/>
    <p:sldId id="305" r:id="rId69"/>
    <p:sldId id="685" r:id="rId70"/>
    <p:sldId id="686" r:id="rId71"/>
    <p:sldId id="687" r:id="rId72"/>
    <p:sldId id="651" r:id="rId73"/>
    <p:sldId id="688" r:id="rId74"/>
    <p:sldId id="378" r:id="rId75"/>
    <p:sldId id="691" r:id="rId76"/>
    <p:sldId id="368" r:id="rId7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2"/>
    <p:restoredTop sz="94719"/>
  </p:normalViewPr>
  <p:slideViewPr>
    <p:cSldViewPr snapToGrid="0">
      <p:cViewPr>
        <p:scale>
          <a:sx n="112" d="100"/>
          <a:sy n="112" d="100"/>
        </p:scale>
        <p:origin x="85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Box\SGC%20HSVP\PAMEC%202019\HSVP%202019\1.%20ALCALA%20PAMEC%202019_revisado%20%20di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danielhenaoreyes/Downloads/RENDICION%20DE%20CUENTAS%20AN&#771;O%202022%20con%20Torta%20de%20valo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b="1"/>
              <a:t>CUMPLIMEINTO PAMEC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950378485298033E-2"/>
          <c:y val="0.1412651334416615"/>
          <c:w val="0.53497698657233062"/>
          <c:h val="0.7612282522456962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3710962760089773"/>
          <c:y val="0.17429420150235286"/>
          <c:w val="0.35564399558750809"/>
          <c:h val="0.65141159699529427"/>
        </c:manualLayout>
      </c:layout>
      <c:overlay val="0"/>
      <c:txPr>
        <a:bodyPr/>
        <a:lstStyle/>
        <a:p>
          <a:pPr>
            <a:defRPr sz="16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B46C37-5EC2-4C92-9AFA-8FD614B2602C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8461EEE0-7CD0-459C-AD3D-76D2FE536DDB}">
      <dgm:prSet phldrT="[Texto]" custT="1"/>
      <dgm:spPr/>
      <dgm:t>
        <a:bodyPr/>
        <a:lstStyle/>
        <a:p>
          <a:r>
            <a:rPr lang="es-CO" sz="2800" dirty="0"/>
            <a:t>1. RESPETO: </a:t>
          </a:r>
        </a:p>
      </dgm:t>
    </dgm:pt>
    <dgm:pt modelId="{CE5C0C4D-A3ED-44EE-B645-37210D219C45}" type="parTrans" cxnId="{B27F4D78-42D6-44D0-AA77-8AE78241D066}">
      <dgm:prSet/>
      <dgm:spPr/>
      <dgm:t>
        <a:bodyPr/>
        <a:lstStyle/>
        <a:p>
          <a:endParaRPr lang="es-CO" sz="1400"/>
        </a:p>
      </dgm:t>
    </dgm:pt>
    <dgm:pt modelId="{5EBEA97D-6BAD-4223-821A-2AFF80515602}" type="sibTrans" cxnId="{B27F4D78-42D6-44D0-AA77-8AE78241D066}">
      <dgm:prSet/>
      <dgm:spPr/>
      <dgm:t>
        <a:bodyPr/>
        <a:lstStyle/>
        <a:p>
          <a:endParaRPr lang="es-CO" sz="1400"/>
        </a:p>
      </dgm:t>
    </dgm:pt>
    <dgm:pt modelId="{F307913B-D0B6-458E-9BF9-4078B78F044B}">
      <dgm:prSet phldrT="[Texto]" custT="1"/>
      <dgm:spPr/>
      <dgm:t>
        <a:bodyPr/>
        <a:lstStyle/>
        <a:p>
          <a:r>
            <a:rPr lang="es-CO" sz="2800" dirty="0"/>
            <a:t>2. HONESTIDAD: </a:t>
          </a:r>
        </a:p>
      </dgm:t>
    </dgm:pt>
    <dgm:pt modelId="{AE63D024-939C-461B-8B27-6CBB1B66E73A}" type="parTrans" cxnId="{36860B8E-9F97-49B1-A47F-7FB16EE02F4B}">
      <dgm:prSet/>
      <dgm:spPr/>
      <dgm:t>
        <a:bodyPr/>
        <a:lstStyle/>
        <a:p>
          <a:endParaRPr lang="es-CO" sz="1400"/>
        </a:p>
      </dgm:t>
    </dgm:pt>
    <dgm:pt modelId="{F017776F-7D3C-4E40-B9C1-EC9EEAB207E9}" type="sibTrans" cxnId="{36860B8E-9F97-49B1-A47F-7FB16EE02F4B}">
      <dgm:prSet/>
      <dgm:spPr/>
      <dgm:t>
        <a:bodyPr/>
        <a:lstStyle/>
        <a:p>
          <a:endParaRPr lang="es-CO" sz="1400"/>
        </a:p>
      </dgm:t>
    </dgm:pt>
    <dgm:pt modelId="{EEDF3D12-F053-486C-92B1-02251CC9E00A}">
      <dgm:prSet phldrT="[Texto]" custT="1"/>
      <dgm:spPr/>
      <dgm:t>
        <a:bodyPr/>
        <a:lstStyle/>
        <a:p>
          <a:r>
            <a:rPr lang="es-CO" sz="2800" dirty="0"/>
            <a:t>3. SENTIDO DE PERTENENCIA: </a:t>
          </a:r>
        </a:p>
      </dgm:t>
    </dgm:pt>
    <dgm:pt modelId="{33CB80BD-4E60-4C20-901F-56370FF8DEA7}" type="parTrans" cxnId="{96AAB388-701E-4FF1-8B4E-E8420E6BC015}">
      <dgm:prSet/>
      <dgm:spPr/>
      <dgm:t>
        <a:bodyPr/>
        <a:lstStyle/>
        <a:p>
          <a:endParaRPr lang="es-CO" sz="1400"/>
        </a:p>
      </dgm:t>
    </dgm:pt>
    <dgm:pt modelId="{5F10258A-8B63-479E-9D7F-1858B37C5200}" type="sibTrans" cxnId="{96AAB388-701E-4FF1-8B4E-E8420E6BC015}">
      <dgm:prSet/>
      <dgm:spPr/>
      <dgm:t>
        <a:bodyPr/>
        <a:lstStyle/>
        <a:p>
          <a:endParaRPr lang="es-CO" sz="1400"/>
        </a:p>
      </dgm:t>
    </dgm:pt>
    <dgm:pt modelId="{5A86604C-FB61-48AF-8F5C-E21716D7011C}">
      <dgm:prSet custT="1"/>
      <dgm:spPr/>
      <dgm:t>
        <a:bodyPr/>
        <a:lstStyle/>
        <a:p>
          <a:r>
            <a:rPr lang="es-CO" sz="2800" dirty="0"/>
            <a:t>4. RESPONSABILIDAD: </a:t>
          </a:r>
        </a:p>
      </dgm:t>
    </dgm:pt>
    <dgm:pt modelId="{EF131B03-2D40-4F0C-A883-8DEB28390C7F}" type="parTrans" cxnId="{BA52D08B-07BF-4D03-82EB-C5EFC0875133}">
      <dgm:prSet/>
      <dgm:spPr/>
      <dgm:t>
        <a:bodyPr/>
        <a:lstStyle/>
        <a:p>
          <a:endParaRPr lang="es-CO" sz="1400"/>
        </a:p>
      </dgm:t>
    </dgm:pt>
    <dgm:pt modelId="{8E99D3A8-AC3E-4082-AB0E-C9A912569927}" type="sibTrans" cxnId="{BA52D08B-07BF-4D03-82EB-C5EFC0875133}">
      <dgm:prSet/>
      <dgm:spPr/>
      <dgm:t>
        <a:bodyPr/>
        <a:lstStyle/>
        <a:p>
          <a:endParaRPr lang="es-CO" sz="1400"/>
        </a:p>
      </dgm:t>
    </dgm:pt>
    <dgm:pt modelId="{E0B7DFF7-B7A2-44FD-8CB8-F3FA6E385B37}">
      <dgm:prSet custT="1"/>
      <dgm:spPr/>
      <dgm:t>
        <a:bodyPr/>
        <a:lstStyle/>
        <a:p>
          <a:r>
            <a:rPr lang="es-CO" sz="2800" dirty="0"/>
            <a:t>5. SOLIDARIDAD:</a:t>
          </a:r>
        </a:p>
      </dgm:t>
    </dgm:pt>
    <dgm:pt modelId="{2E380F26-40C4-4BE7-BCF2-BFAA5156EB3E}" type="parTrans" cxnId="{11E67A46-5672-4551-A91E-56F938265747}">
      <dgm:prSet/>
      <dgm:spPr/>
      <dgm:t>
        <a:bodyPr/>
        <a:lstStyle/>
        <a:p>
          <a:endParaRPr lang="es-CO" sz="1400"/>
        </a:p>
      </dgm:t>
    </dgm:pt>
    <dgm:pt modelId="{4069FA6F-B87B-4FC7-9755-9E96F2E4B763}" type="sibTrans" cxnId="{11E67A46-5672-4551-A91E-56F938265747}">
      <dgm:prSet/>
      <dgm:spPr/>
      <dgm:t>
        <a:bodyPr/>
        <a:lstStyle/>
        <a:p>
          <a:endParaRPr lang="es-CO" sz="1400"/>
        </a:p>
      </dgm:t>
    </dgm:pt>
    <dgm:pt modelId="{32119A2A-6CB2-B84F-BB0D-962CBF058F77}" type="pres">
      <dgm:prSet presAssocID="{03B46C37-5EC2-4C92-9AFA-8FD614B2602C}" presName="Name0" presStyleCnt="0">
        <dgm:presLayoutVars>
          <dgm:chMax val="7"/>
          <dgm:chPref val="7"/>
          <dgm:dir/>
        </dgm:presLayoutVars>
      </dgm:prSet>
      <dgm:spPr/>
    </dgm:pt>
    <dgm:pt modelId="{65C15252-830B-2240-8026-8240CBB00FF4}" type="pres">
      <dgm:prSet presAssocID="{03B46C37-5EC2-4C92-9AFA-8FD614B2602C}" presName="Name1" presStyleCnt="0"/>
      <dgm:spPr/>
    </dgm:pt>
    <dgm:pt modelId="{10024B3C-7A55-7144-8172-9654DCFDCD53}" type="pres">
      <dgm:prSet presAssocID="{03B46C37-5EC2-4C92-9AFA-8FD614B2602C}" presName="cycle" presStyleCnt="0"/>
      <dgm:spPr/>
    </dgm:pt>
    <dgm:pt modelId="{5393B9FA-95C6-174A-9B93-DC162921BE85}" type="pres">
      <dgm:prSet presAssocID="{03B46C37-5EC2-4C92-9AFA-8FD614B2602C}" presName="srcNode" presStyleLbl="node1" presStyleIdx="0" presStyleCnt="5"/>
      <dgm:spPr/>
    </dgm:pt>
    <dgm:pt modelId="{EC5290B8-3CA8-404F-A193-CA8F14648908}" type="pres">
      <dgm:prSet presAssocID="{03B46C37-5EC2-4C92-9AFA-8FD614B2602C}" presName="conn" presStyleLbl="parChTrans1D2" presStyleIdx="0" presStyleCnt="1"/>
      <dgm:spPr/>
    </dgm:pt>
    <dgm:pt modelId="{17823BAF-0958-2B48-9374-CCAC047C829F}" type="pres">
      <dgm:prSet presAssocID="{03B46C37-5EC2-4C92-9AFA-8FD614B2602C}" presName="extraNode" presStyleLbl="node1" presStyleIdx="0" presStyleCnt="5"/>
      <dgm:spPr/>
    </dgm:pt>
    <dgm:pt modelId="{06A85256-DFF5-E340-A13E-50A0F5F2E333}" type="pres">
      <dgm:prSet presAssocID="{03B46C37-5EC2-4C92-9AFA-8FD614B2602C}" presName="dstNode" presStyleLbl="node1" presStyleIdx="0" presStyleCnt="5"/>
      <dgm:spPr/>
    </dgm:pt>
    <dgm:pt modelId="{4DA91A9F-F97F-3D4C-A996-51D75EE69D2F}" type="pres">
      <dgm:prSet presAssocID="{8461EEE0-7CD0-459C-AD3D-76D2FE536DDB}" presName="text_1" presStyleLbl="node1" presStyleIdx="0" presStyleCnt="5">
        <dgm:presLayoutVars>
          <dgm:bulletEnabled val="1"/>
        </dgm:presLayoutVars>
      </dgm:prSet>
      <dgm:spPr/>
    </dgm:pt>
    <dgm:pt modelId="{24B5EF32-4209-4245-9CF1-CD87C9B56803}" type="pres">
      <dgm:prSet presAssocID="{8461EEE0-7CD0-459C-AD3D-76D2FE536DDB}" presName="accent_1" presStyleCnt="0"/>
      <dgm:spPr/>
    </dgm:pt>
    <dgm:pt modelId="{CDCF2B65-A445-2E4A-8B0A-EAF6AD34E992}" type="pres">
      <dgm:prSet presAssocID="{8461EEE0-7CD0-459C-AD3D-76D2FE536DDB}" presName="accentRepeatNode" presStyleLbl="solidFgAcc1" presStyleIdx="0" presStyleCnt="5"/>
      <dgm:spPr/>
    </dgm:pt>
    <dgm:pt modelId="{EE886899-0BF5-1A4E-9932-964415D5FDFF}" type="pres">
      <dgm:prSet presAssocID="{F307913B-D0B6-458E-9BF9-4078B78F044B}" presName="text_2" presStyleLbl="node1" presStyleIdx="1" presStyleCnt="5">
        <dgm:presLayoutVars>
          <dgm:bulletEnabled val="1"/>
        </dgm:presLayoutVars>
      </dgm:prSet>
      <dgm:spPr/>
    </dgm:pt>
    <dgm:pt modelId="{B066B300-C54C-EA47-829D-F70C225FEA17}" type="pres">
      <dgm:prSet presAssocID="{F307913B-D0B6-458E-9BF9-4078B78F044B}" presName="accent_2" presStyleCnt="0"/>
      <dgm:spPr/>
    </dgm:pt>
    <dgm:pt modelId="{9312A3C3-0A6B-7540-A48C-0E61D316AA41}" type="pres">
      <dgm:prSet presAssocID="{F307913B-D0B6-458E-9BF9-4078B78F044B}" presName="accentRepeatNode" presStyleLbl="solidFgAcc1" presStyleIdx="1" presStyleCnt="5"/>
      <dgm:spPr/>
    </dgm:pt>
    <dgm:pt modelId="{85D5FDD0-B18E-9E48-A3EE-B0C62BA0561A}" type="pres">
      <dgm:prSet presAssocID="{EEDF3D12-F053-486C-92B1-02251CC9E00A}" presName="text_3" presStyleLbl="node1" presStyleIdx="2" presStyleCnt="5">
        <dgm:presLayoutVars>
          <dgm:bulletEnabled val="1"/>
        </dgm:presLayoutVars>
      </dgm:prSet>
      <dgm:spPr/>
    </dgm:pt>
    <dgm:pt modelId="{49B12DF6-E027-4B4D-87A5-C82FF2C0A944}" type="pres">
      <dgm:prSet presAssocID="{EEDF3D12-F053-486C-92B1-02251CC9E00A}" presName="accent_3" presStyleCnt="0"/>
      <dgm:spPr/>
    </dgm:pt>
    <dgm:pt modelId="{686F87A8-0323-024E-B745-DCE968EF0E86}" type="pres">
      <dgm:prSet presAssocID="{EEDF3D12-F053-486C-92B1-02251CC9E00A}" presName="accentRepeatNode" presStyleLbl="solidFgAcc1" presStyleIdx="2" presStyleCnt="5"/>
      <dgm:spPr/>
    </dgm:pt>
    <dgm:pt modelId="{BC324F0A-8CBA-7949-AE64-E1073F456663}" type="pres">
      <dgm:prSet presAssocID="{5A86604C-FB61-48AF-8F5C-E21716D7011C}" presName="text_4" presStyleLbl="node1" presStyleIdx="3" presStyleCnt="5">
        <dgm:presLayoutVars>
          <dgm:bulletEnabled val="1"/>
        </dgm:presLayoutVars>
      </dgm:prSet>
      <dgm:spPr/>
    </dgm:pt>
    <dgm:pt modelId="{A1E94A7D-29F3-4847-914A-7614A67EC570}" type="pres">
      <dgm:prSet presAssocID="{5A86604C-FB61-48AF-8F5C-E21716D7011C}" presName="accent_4" presStyleCnt="0"/>
      <dgm:spPr/>
    </dgm:pt>
    <dgm:pt modelId="{F64AACAB-99E4-5F44-AAE7-C1D0E5F6DA10}" type="pres">
      <dgm:prSet presAssocID="{5A86604C-FB61-48AF-8F5C-E21716D7011C}" presName="accentRepeatNode" presStyleLbl="solidFgAcc1" presStyleIdx="3" presStyleCnt="5"/>
      <dgm:spPr/>
    </dgm:pt>
    <dgm:pt modelId="{6A4ED431-0576-B047-A017-1C95815A525A}" type="pres">
      <dgm:prSet presAssocID="{E0B7DFF7-B7A2-44FD-8CB8-F3FA6E385B37}" presName="text_5" presStyleLbl="node1" presStyleIdx="4" presStyleCnt="5">
        <dgm:presLayoutVars>
          <dgm:bulletEnabled val="1"/>
        </dgm:presLayoutVars>
      </dgm:prSet>
      <dgm:spPr/>
    </dgm:pt>
    <dgm:pt modelId="{1AE4E234-ABA5-7F48-8815-88BCF75CC970}" type="pres">
      <dgm:prSet presAssocID="{E0B7DFF7-B7A2-44FD-8CB8-F3FA6E385B37}" presName="accent_5" presStyleCnt="0"/>
      <dgm:spPr/>
    </dgm:pt>
    <dgm:pt modelId="{4B830939-3C5D-504A-AC98-EE8FD391456E}" type="pres">
      <dgm:prSet presAssocID="{E0B7DFF7-B7A2-44FD-8CB8-F3FA6E385B37}" presName="accentRepeatNode" presStyleLbl="solidFgAcc1" presStyleIdx="4" presStyleCnt="5"/>
      <dgm:spPr/>
    </dgm:pt>
  </dgm:ptLst>
  <dgm:cxnLst>
    <dgm:cxn modelId="{11E67A46-5672-4551-A91E-56F938265747}" srcId="{03B46C37-5EC2-4C92-9AFA-8FD614B2602C}" destId="{E0B7DFF7-B7A2-44FD-8CB8-F3FA6E385B37}" srcOrd="4" destOrd="0" parTransId="{2E380F26-40C4-4BE7-BCF2-BFAA5156EB3E}" sibTransId="{4069FA6F-B87B-4FC7-9755-9E96F2E4B763}"/>
    <dgm:cxn modelId="{1AFC0F55-64D7-5941-AD58-FE3E36E537B8}" type="presOf" srcId="{03B46C37-5EC2-4C92-9AFA-8FD614B2602C}" destId="{32119A2A-6CB2-B84F-BB0D-962CBF058F77}" srcOrd="0" destOrd="0" presId="urn:microsoft.com/office/officeart/2008/layout/VerticalCurvedList"/>
    <dgm:cxn modelId="{33237F5E-FDA1-9E44-BC53-F1DCDBEEA1B7}" type="presOf" srcId="{E0B7DFF7-B7A2-44FD-8CB8-F3FA6E385B37}" destId="{6A4ED431-0576-B047-A017-1C95815A525A}" srcOrd="0" destOrd="0" presId="urn:microsoft.com/office/officeart/2008/layout/VerticalCurvedList"/>
    <dgm:cxn modelId="{85A6DF5E-7932-8B4F-910F-E70F7AC5EF7A}" type="presOf" srcId="{F307913B-D0B6-458E-9BF9-4078B78F044B}" destId="{EE886899-0BF5-1A4E-9932-964415D5FDFF}" srcOrd="0" destOrd="0" presId="urn:microsoft.com/office/officeart/2008/layout/VerticalCurvedList"/>
    <dgm:cxn modelId="{26A38F76-CB78-EB4E-A521-A92804AD45BD}" type="presOf" srcId="{8461EEE0-7CD0-459C-AD3D-76D2FE536DDB}" destId="{4DA91A9F-F97F-3D4C-A996-51D75EE69D2F}" srcOrd="0" destOrd="0" presId="urn:microsoft.com/office/officeart/2008/layout/VerticalCurvedList"/>
    <dgm:cxn modelId="{B27F4D78-42D6-44D0-AA77-8AE78241D066}" srcId="{03B46C37-5EC2-4C92-9AFA-8FD614B2602C}" destId="{8461EEE0-7CD0-459C-AD3D-76D2FE536DDB}" srcOrd="0" destOrd="0" parTransId="{CE5C0C4D-A3ED-44EE-B645-37210D219C45}" sibTransId="{5EBEA97D-6BAD-4223-821A-2AFF80515602}"/>
    <dgm:cxn modelId="{5A285478-09B6-F54D-AB27-A2292632C2EF}" type="presOf" srcId="{EEDF3D12-F053-486C-92B1-02251CC9E00A}" destId="{85D5FDD0-B18E-9E48-A3EE-B0C62BA0561A}" srcOrd="0" destOrd="0" presId="urn:microsoft.com/office/officeart/2008/layout/VerticalCurvedList"/>
    <dgm:cxn modelId="{96AAB388-701E-4FF1-8B4E-E8420E6BC015}" srcId="{03B46C37-5EC2-4C92-9AFA-8FD614B2602C}" destId="{EEDF3D12-F053-486C-92B1-02251CC9E00A}" srcOrd="2" destOrd="0" parTransId="{33CB80BD-4E60-4C20-901F-56370FF8DEA7}" sibTransId="{5F10258A-8B63-479E-9D7F-1858B37C5200}"/>
    <dgm:cxn modelId="{BA52D08B-07BF-4D03-82EB-C5EFC0875133}" srcId="{03B46C37-5EC2-4C92-9AFA-8FD614B2602C}" destId="{5A86604C-FB61-48AF-8F5C-E21716D7011C}" srcOrd="3" destOrd="0" parTransId="{EF131B03-2D40-4F0C-A883-8DEB28390C7F}" sibTransId="{8E99D3A8-AC3E-4082-AB0E-C9A912569927}"/>
    <dgm:cxn modelId="{36860B8E-9F97-49B1-A47F-7FB16EE02F4B}" srcId="{03B46C37-5EC2-4C92-9AFA-8FD614B2602C}" destId="{F307913B-D0B6-458E-9BF9-4078B78F044B}" srcOrd="1" destOrd="0" parTransId="{AE63D024-939C-461B-8B27-6CBB1B66E73A}" sibTransId="{F017776F-7D3C-4E40-B9C1-EC9EEAB207E9}"/>
    <dgm:cxn modelId="{B72B749E-13FD-4545-B245-D9A63C4EDBA8}" type="presOf" srcId="{5EBEA97D-6BAD-4223-821A-2AFF80515602}" destId="{EC5290B8-3CA8-404F-A193-CA8F14648908}" srcOrd="0" destOrd="0" presId="urn:microsoft.com/office/officeart/2008/layout/VerticalCurvedList"/>
    <dgm:cxn modelId="{0180B1BE-AF1B-4D49-B7DC-13FAB800AC00}" type="presOf" srcId="{5A86604C-FB61-48AF-8F5C-E21716D7011C}" destId="{BC324F0A-8CBA-7949-AE64-E1073F456663}" srcOrd="0" destOrd="0" presId="urn:microsoft.com/office/officeart/2008/layout/VerticalCurvedList"/>
    <dgm:cxn modelId="{5C893877-514E-A74C-AFD8-115A047DFCA9}" type="presParOf" srcId="{32119A2A-6CB2-B84F-BB0D-962CBF058F77}" destId="{65C15252-830B-2240-8026-8240CBB00FF4}" srcOrd="0" destOrd="0" presId="urn:microsoft.com/office/officeart/2008/layout/VerticalCurvedList"/>
    <dgm:cxn modelId="{92C4C5DE-41CA-C042-B0A7-EBFB01C81C81}" type="presParOf" srcId="{65C15252-830B-2240-8026-8240CBB00FF4}" destId="{10024B3C-7A55-7144-8172-9654DCFDCD53}" srcOrd="0" destOrd="0" presId="urn:microsoft.com/office/officeart/2008/layout/VerticalCurvedList"/>
    <dgm:cxn modelId="{25D1C8CE-429A-9A42-A166-9EBC17820D95}" type="presParOf" srcId="{10024B3C-7A55-7144-8172-9654DCFDCD53}" destId="{5393B9FA-95C6-174A-9B93-DC162921BE85}" srcOrd="0" destOrd="0" presId="urn:microsoft.com/office/officeart/2008/layout/VerticalCurvedList"/>
    <dgm:cxn modelId="{C0475295-B93C-9E48-BAD3-3B9018A92D1A}" type="presParOf" srcId="{10024B3C-7A55-7144-8172-9654DCFDCD53}" destId="{EC5290B8-3CA8-404F-A193-CA8F14648908}" srcOrd="1" destOrd="0" presId="urn:microsoft.com/office/officeart/2008/layout/VerticalCurvedList"/>
    <dgm:cxn modelId="{4242ABD1-FFC6-4446-9E3B-601085F87355}" type="presParOf" srcId="{10024B3C-7A55-7144-8172-9654DCFDCD53}" destId="{17823BAF-0958-2B48-9374-CCAC047C829F}" srcOrd="2" destOrd="0" presId="urn:microsoft.com/office/officeart/2008/layout/VerticalCurvedList"/>
    <dgm:cxn modelId="{7E47079B-5FE7-1744-BDE3-A8D9EEA9AF92}" type="presParOf" srcId="{10024B3C-7A55-7144-8172-9654DCFDCD53}" destId="{06A85256-DFF5-E340-A13E-50A0F5F2E333}" srcOrd="3" destOrd="0" presId="urn:microsoft.com/office/officeart/2008/layout/VerticalCurvedList"/>
    <dgm:cxn modelId="{E43473BD-8F6E-A644-9FAB-7351B948B75D}" type="presParOf" srcId="{65C15252-830B-2240-8026-8240CBB00FF4}" destId="{4DA91A9F-F97F-3D4C-A996-51D75EE69D2F}" srcOrd="1" destOrd="0" presId="urn:microsoft.com/office/officeart/2008/layout/VerticalCurvedList"/>
    <dgm:cxn modelId="{D3BE7D52-A6E2-114F-9759-88817D8DD7C4}" type="presParOf" srcId="{65C15252-830B-2240-8026-8240CBB00FF4}" destId="{24B5EF32-4209-4245-9CF1-CD87C9B56803}" srcOrd="2" destOrd="0" presId="urn:microsoft.com/office/officeart/2008/layout/VerticalCurvedList"/>
    <dgm:cxn modelId="{18F43F9B-3AB0-7849-A427-7311F8700B6C}" type="presParOf" srcId="{24B5EF32-4209-4245-9CF1-CD87C9B56803}" destId="{CDCF2B65-A445-2E4A-8B0A-EAF6AD34E992}" srcOrd="0" destOrd="0" presId="urn:microsoft.com/office/officeart/2008/layout/VerticalCurvedList"/>
    <dgm:cxn modelId="{0177B6A5-2606-2946-A94A-6DF5F8DCA36C}" type="presParOf" srcId="{65C15252-830B-2240-8026-8240CBB00FF4}" destId="{EE886899-0BF5-1A4E-9932-964415D5FDFF}" srcOrd="3" destOrd="0" presId="urn:microsoft.com/office/officeart/2008/layout/VerticalCurvedList"/>
    <dgm:cxn modelId="{58B63E7B-61DE-4047-A2A6-485D33F63120}" type="presParOf" srcId="{65C15252-830B-2240-8026-8240CBB00FF4}" destId="{B066B300-C54C-EA47-829D-F70C225FEA17}" srcOrd="4" destOrd="0" presId="urn:microsoft.com/office/officeart/2008/layout/VerticalCurvedList"/>
    <dgm:cxn modelId="{AFE74536-1D34-DB49-AD35-1F4804F8DC35}" type="presParOf" srcId="{B066B300-C54C-EA47-829D-F70C225FEA17}" destId="{9312A3C3-0A6B-7540-A48C-0E61D316AA41}" srcOrd="0" destOrd="0" presId="urn:microsoft.com/office/officeart/2008/layout/VerticalCurvedList"/>
    <dgm:cxn modelId="{C107AB9F-04E7-9B4A-BFAD-30A0BB422422}" type="presParOf" srcId="{65C15252-830B-2240-8026-8240CBB00FF4}" destId="{85D5FDD0-B18E-9E48-A3EE-B0C62BA0561A}" srcOrd="5" destOrd="0" presId="urn:microsoft.com/office/officeart/2008/layout/VerticalCurvedList"/>
    <dgm:cxn modelId="{3CA18F2B-28E6-7F41-85AA-3437D08397D0}" type="presParOf" srcId="{65C15252-830B-2240-8026-8240CBB00FF4}" destId="{49B12DF6-E027-4B4D-87A5-C82FF2C0A944}" srcOrd="6" destOrd="0" presId="urn:microsoft.com/office/officeart/2008/layout/VerticalCurvedList"/>
    <dgm:cxn modelId="{0DFCD97F-84CA-A84D-BE81-DBF91CDECE1B}" type="presParOf" srcId="{49B12DF6-E027-4B4D-87A5-C82FF2C0A944}" destId="{686F87A8-0323-024E-B745-DCE968EF0E86}" srcOrd="0" destOrd="0" presId="urn:microsoft.com/office/officeart/2008/layout/VerticalCurvedList"/>
    <dgm:cxn modelId="{9F60BC46-6F72-BE47-8DD5-D70A945759D7}" type="presParOf" srcId="{65C15252-830B-2240-8026-8240CBB00FF4}" destId="{BC324F0A-8CBA-7949-AE64-E1073F456663}" srcOrd="7" destOrd="0" presId="urn:microsoft.com/office/officeart/2008/layout/VerticalCurvedList"/>
    <dgm:cxn modelId="{29952251-E0C0-7A49-B5F7-88A39D4563B9}" type="presParOf" srcId="{65C15252-830B-2240-8026-8240CBB00FF4}" destId="{A1E94A7D-29F3-4847-914A-7614A67EC570}" srcOrd="8" destOrd="0" presId="urn:microsoft.com/office/officeart/2008/layout/VerticalCurvedList"/>
    <dgm:cxn modelId="{D1831EBE-6CA2-A94A-A61D-31C3C7FC57DF}" type="presParOf" srcId="{A1E94A7D-29F3-4847-914A-7614A67EC570}" destId="{F64AACAB-99E4-5F44-AAE7-C1D0E5F6DA10}" srcOrd="0" destOrd="0" presId="urn:microsoft.com/office/officeart/2008/layout/VerticalCurvedList"/>
    <dgm:cxn modelId="{6CA11A03-DA87-1D4D-BF07-4639E50BA56F}" type="presParOf" srcId="{65C15252-830B-2240-8026-8240CBB00FF4}" destId="{6A4ED431-0576-B047-A017-1C95815A525A}" srcOrd="9" destOrd="0" presId="urn:microsoft.com/office/officeart/2008/layout/VerticalCurvedList"/>
    <dgm:cxn modelId="{434E9231-A4AA-E541-8746-E74B8A348778}" type="presParOf" srcId="{65C15252-830B-2240-8026-8240CBB00FF4}" destId="{1AE4E234-ABA5-7F48-8815-88BCF75CC970}" srcOrd="10" destOrd="0" presId="urn:microsoft.com/office/officeart/2008/layout/VerticalCurvedList"/>
    <dgm:cxn modelId="{ED16B39C-6210-9A48-923B-3270B7A104DF}" type="presParOf" srcId="{1AE4E234-ABA5-7F48-8815-88BCF75CC970}" destId="{4B830939-3C5D-504A-AC98-EE8FD391456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CB34A2-8674-4D48-8911-CFCDF8984ED9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2262D37-5018-6F48-9FEB-7AEE48615C41}">
      <dgm:prSet phldrT="[Texto]"/>
      <dgm:spPr/>
      <dgm:t>
        <a:bodyPr/>
        <a:lstStyle/>
        <a:p>
          <a:endParaRPr lang="es-ES" dirty="0"/>
        </a:p>
      </dgm:t>
    </dgm:pt>
    <dgm:pt modelId="{42D18D47-512F-F944-ACBF-1AB9DE3D403B}" type="parTrans" cxnId="{3D12C0A3-19FD-AC41-8933-83BC31AF7070}">
      <dgm:prSet/>
      <dgm:spPr/>
      <dgm:t>
        <a:bodyPr/>
        <a:lstStyle/>
        <a:p>
          <a:endParaRPr lang="es-ES"/>
        </a:p>
      </dgm:t>
    </dgm:pt>
    <dgm:pt modelId="{9A677CA4-EA29-BF42-A6F9-FAD70DA15CEB}" type="sibTrans" cxnId="{3D12C0A3-19FD-AC41-8933-83BC31AF7070}">
      <dgm:prSet/>
      <dgm:spPr/>
      <dgm:t>
        <a:bodyPr/>
        <a:lstStyle/>
        <a:p>
          <a:endParaRPr lang="es-ES"/>
        </a:p>
      </dgm:t>
    </dgm:pt>
    <dgm:pt modelId="{0C92E7C8-CB23-2249-AC96-065AF25DA4FA}">
      <dgm:prSet phldrT="[Texto]"/>
      <dgm:spPr/>
      <dgm:t>
        <a:bodyPr/>
        <a:lstStyle/>
        <a:p>
          <a:endParaRPr lang="es-ES" dirty="0"/>
        </a:p>
      </dgm:t>
    </dgm:pt>
    <dgm:pt modelId="{46E3ADE0-16F0-2444-977C-046D22B05127}" type="parTrans" cxnId="{58477CD6-7667-B848-AF7F-F3EDCF124CBA}">
      <dgm:prSet/>
      <dgm:spPr/>
      <dgm:t>
        <a:bodyPr/>
        <a:lstStyle/>
        <a:p>
          <a:endParaRPr lang="es-ES"/>
        </a:p>
      </dgm:t>
    </dgm:pt>
    <dgm:pt modelId="{1BBE725C-9D84-6D45-86BF-A7702783AF03}" type="sibTrans" cxnId="{58477CD6-7667-B848-AF7F-F3EDCF124CBA}">
      <dgm:prSet/>
      <dgm:spPr/>
      <dgm:t>
        <a:bodyPr/>
        <a:lstStyle/>
        <a:p>
          <a:endParaRPr lang="es-ES"/>
        </a:p>
      </dgm:t>
    </dgm:pt>
    <dgm:pt modelId="{D6E1BB5B-85A7-9B4C-A5C9-A44BD768CAA2}">
      <dgm:prSet phldrT="[Texto]"/>
      <dgm:spPr/>
      <dgm:t>
        <a:bodyPr/>
        <a:lstStyle/>
        <a:p>
          <a:endParaRPr lang="es-ES" dirty="0"/>
        </a:p>
      </dgm:t>
    </dgm:pt>
    <dgm:pt modelId="{A6F216C9-AF17-EA4F-88FA-4710C374F0C3}" type="parTrans" cxnId="{244DE64B-2130-814C-A519-FE83A0C11FDC}">
      <dgm:prSet/>
      <dgm:spPr/>
      <dgm:t>
        <a:bodyPr/>
        <a:lstStyle/>
        <a:p>
          <a:endParaRPr lang="es-ES"/>
        </a:p>
      </dgm:t>
    </dgm:pt>
    <dgm:pt modelId="{045CA279-E9C1-AC41-8495-412C7328A4DC}" type="sibTrans" cxnId="{244DE64B-2130-814C-A519-FE83A0C11FDC}">
      <dgm:prSet/>
      <dgm:spPr/>
      <dgm:t>
        <a:bodyPr/>
        <a:lstStyle/>
        <a:p>
          <a:endParaRPr lang="es-ES"/>
        </a:p>
      </dgm:t>
    </dgm:pt>
    <dgm:pt modelId="{608CA281-32E1-B748-8469-6FF6C2E2C682}">
      <dgm:prSet/>
      <dgm:spPr/>
      <dgm:t>
        <a:bodyPr/>
        <a:lstStyle/>
        <a:p>
          <a:endParaRPr lang="es-ES" dirty="0"/>
        </a:p>
      </dgm:t>
    </dgm:pt>
    <dgm:pt modelId="{97875BAD-65A9-3F43-AC3C-F0C74FE041CD}" type="parTrans" cxnId="{04AF5DA6-E810-0840-885B-E06599C732EF}">
      <dgm:prSet/>
      <dgm:spPr/>
      <dgm:t>
        <a:bodyPr/>
        <a:lstStyle/>
        <a:p>
          <a:endParaRPr lang="es-ES"/>
        </a:p>
      </dgm:t>
    </dgm:pt>
    <dgm:pt modelId="{4121FAFE-D625-CB4F-936A-5DB5DFBB8F54}" type="sibTrans" cxnId="{04AF5DA6-E810-0840-885B-E06599C732EF}">
      <dgm:prSet/>
      <dgm:spPr/>
      <dgm:t>
        <a:bodyPr/>
        <a:lstStyle/>
        <a:p>
          <a:endParaRPr lang="es-ES"/>
        </a:p>
      </dgm:t>
    </dgm:pt>
    <dgm:pt modelId="{E26C1B04-1D58-7446-B5A6-F9C84713F3A5}">
      <dgm:prSet/>
      <dgm:spPr/>
      <dgm:t>
        <a:bodyPr/>
        <a:lstStyle/>
        <a:p>
          <a:endParaRPr lang="es-ES" dirty="0"/>
        </a:p>
      </dgm:t>
    </dgm:pt>
    <dgm:pt modelId="{A326B355-B1D4-2943-B80C-67EA11CAD3F7}" type="parTrans" cxnId="{4A4182AA-D3EA-B042-9A6E-EA8B39DB3309}">
      <dgm:prSet/>
      <dgm:spPr/>
      <dgm:t>
        <a:bodyPr/>
        <a:lstStyle/>
        <a:p>
          <a:endParaRPr lang="es-ES"/>
        </a:p>
      </dgm:t>
    </dgm:pt>
    <dgm:pt modelId="{49D38F63-C557-A048-B524-5D54961B6062}" type="sibTrans" cxnId="{4A4182AA-D3EA-B042-9A6E-EA8B39DB3309}">
      <dgm:prSet/>
      <dgm:spPr/>
      <dgm:t>
        <a:bodyPr/>
        <a:lstStyle/>
        <a:p>
          <a:endParaRPr lang="es-ES"/>
        </a:p>
      </dgm:t>
    </dgm:pt>
    <dgm:pt modelId="{B35EFDEE-8FD8-7F49-8E98-74E044EA0729}" type="pres">
      <dgm:prSet presAssocID="{ADCB34A2-8674-4D48-8911-CFCDF8984ED9}" presName="Name0" presStyleCnt="0">
        <dgm:presLayoutVars>
          <dgm:chMax val="7"/>
          <dgm:chPref val="7"/>
          <dgm:dir/>
        </dgm:presLayoutVars>
      </dgm:prSet>
      <dgm:spPr/>
    </dgm:pt>
    <dgm:pt modelId="{C84B59D1-A269-4A49-AB12-D400B7ED935A}" type="pres">
      <dgm:prSet presAssocID="{ADCB34A2-8674-4D48-8911-CFCDF8984ED9}" presName="Name1" presStyleCnt="0"/>
      <dgm:spPr/>
    </dgm:pt>
    <dgm:pt modelId="{5724C3E2-FDA7-AB42-AA20-A999901FF198}" type="pres">
      <dgm:prSet presAssocID="{ADCB34A2-8674-4D48-8911-CFCDF8984ED9}" presName="cycle" presStyleCnt="0"/>
      <dgm:spPr/>
    </dgm:pt>
    <dgm:pt modelId="{3DE9B722-C3BE-7140-867F-E39992039AEB}" type="pres">
      <dgm:prSet presAssocID="{ADCB34A2-8674-4D48-8911-CFCDF8984ED9}" presName="srcNode" presStyleLbl="node1" presStyleIdx="0" presStyleCnt="5"/>
      <dgm:spPr/>
    </dgm:pt>
    <dgm:pt modelId="{6D4BA080-5D2B-4F42-B4AC-8DCEF3EB7C39}" type="pres">
      <dgm:prSet presAssocID="{ADCB34A2-8674-4D48-8911-CFCDF8984ED9}" presName="conn" presStyleLbl="parChTrans1D2" presStyleIdx="0" presStyleCnt="1"/>
      <dgm:spPr/>
    </dgm:pt>
    <dgm:pt modelId="{60B6A4DF-EC6D-564B-8961-FA7AD55697D4}" type="pres">
      <dgm:prSet presAssocID="{ADCB34A2-8674-4D48-8911-CFCDF8984ED9}" presName="extraNode" presStyleLbl="node1" presStyleIdx="0" presStyleCnt="5"/>
      <dgm:spPr/>
    </dgm:pt>
    <dgm:pt modelId="{F88DA864-EEA7-BA47-B56D-2995EB7F8145}" type="pres">
      <dgm:prSet presAssocID="{ADCB34A2-8674-4D48-8911-CFCDF8984ED9}" presName="dstNode" presStyleLbl="node1" presStyleIdx="0" presStyleCnt="5"/>
      <dgm:spPr/>
    </dgm:pt>
    <dgm:pt modelId="{9B2C154C-24D7-D14D-886C-845FA16E5B5C}" type="pres">
      <dgm:prSet presAssocID="{52262D37-5018-6F48-9FEB-7AEE48615C41}" presName="text_1" presStyleLbl="node1" presStyleIdx="0" presStyleCnt="5">
        <dgm:presLayoutVars>
          <dgm:bulletEnabled val="1"/>
        </dgm:presLayoutVars>
      </dgm:prSet>
      <dgm:spPr/>
    </dgm:pt>
    <dgm:pt modelId="{9990E50A-B8CF-8143-B07B-99E9FC30A325}" type="pres">
      <dgm:prSet presAssocID="{52262D37-5018-6F48-9FEB-7AEE48615C41}" presName="accent_1" presStyleCnt="0"/>
      <dgm:spPr/>
    </dgm:pt>
    <dgm:pt modelId="{6C3F8FF6-7F7B-B440-A955-3B2EF3E10704}" type="pres">
      <dgm:prSet presAssocID="{52262D37-5018-6F48-9FEB-7AEE48615C41}" presName="accentRepeatNode" presStyleLbl="solidFgAcc1" presStyleIdx="0" presStyleCnt="5"/>
      <dgm:spPr/>
    </dgm:pt>
    <dgm:pt modelId="{E188AA61-FFAF-C443-A4D5-9788FE95D4EF}" type="pres">
      <dgm:prSet presAssocID="{0C92E7C8-CB23-2249-AC96-065AF25DA4FA}" presName="text_2" presStyleLbl="node1" presStyleIdx="1" presStyleCnt="5">
        <dgm:presLayoutVars>
          <dgm:bulletEnabled val="1"/>
        </dgm:presLayoutVars>
      </dgm:prSet>
      <dgm:spPr/>
    </dgm:pt>
    <dgm:pt modelId="{D9002E80-9DF0-A549-ACC9-D87736B897A7}" type="pres">
      <dgm:prSet presAssocID="{0C92E7C8-CB23-2249-AC96-065AF25DA4FA}" presName="accent_2" presStyleCnt="0"/>
      <dgm:spPr/>
    </dgm:pt>
    <dgm:pt modelId="{1617F64C-E445-7C46-875A-484AF564C075}" type="pres">
      <dgm:prSet presAssocID="{0C92E7C8-CB23-2249-AC96-065AF25DA4FA}" presName="accentRepeatNode" presStyleLbl="solidFgAcc1" presStyleIdx="1" presStyleCnt="5"/>
      <dgm:spPr/>
    </dgm:pt>
    <dgm:pt modelId="{6A194C02-6601-EC41-8D08-C31A36CA7C80}" type="pres">
      <dgm:prSet presAssocID="{D6E1BB5B-85A7-9B4C-A5C9-A44BD768CAA2}" presName="text_3" presStyleLbl="node1" presStyleIdx="2" presStyleCnt="5">
        <dgm:presLayoutVars>
          <dgm:bulletEnabled val="1"/>
        </dgm:presLayoutVars>
      </dgm:prSet>
      <dgm:spPr/>
    </dgm:pt>
    <dgm:pt modelId="{680D1207-2EA7-AB4F-805E-BAD8F2D9588B}" type="pres">
      <dgm:prSet presAssocID="{D6E1BB5B-85A7-9B4C-A5C9-A44BD768CAA2}" presName="accent_3" presStyleCnt="0"/>
      <dgm:spPr/>
    </dgm:pt>
    <dgm:pt modelId="{55BE26E6-610C-CB44-9963-460E02CD03C3}" type="pres">
      <dgm:prSet presAssocID="{D6E1BB5B-85A7-9B4C-A5C9-A44BD768CAA2}" presName="accentRepeatNode" presStyleLbl="solidFgAcc1" presStyleIdx="2" presStyleCnt="5"/>
      <dgm:spPr/>
    </dgm:pt>
    <dgm:pt modelId="{857AEB76-4B01-AF4D-A3B3-F6CB6A1FA80B}" type="pres">
      <dgm:prSet presAssocID="{608CA281-32E1-B748-8469-6FF6C2E2C682}" presName="text_4" presStyleLbl="node1" presStyleIdx="3" presStyleCnt="5">
        <dgm:presLayoutVars>
          <dgm:bulletEnabled val="1"/>
        </dgm:presLayoutVars>
      </dgm:prSet>
      <dgm:spPr/>
    </dgm:pt>
    <dgm:pt modelId="{20709FC3-545C-2649-B900-1CCF9B2A9311}" type="pres">
      <dgm:prSet presAssocID="{608CA281-32E1-B748-8469-6FF6C2E2C682}" presName="accent_4" presStyleCnt="0"/>
      <dgm:spPr/>
    </dgm:pt>
    <dgm:pt modelId="{3D5F6495-BD33-0340-BF41-90612B1E53C6}" type="pres">
      <dgm:prSet presAssocID="{608CA281-32E1-B748-8469-6FF6C2E2C682}" presName="accentRepeatNode" presStyleLbl="solidFgAcc1" presStyleIdx="3" presStyleCnt="5"/>
      <dgm:spPr/>
    </dgm:pt>
    <dgm:pt modelId="{EFE2C2EF-4718-0947-B4D0-191A4F54C956}" type="pres">
      <dgm:prSet presAssocID="{E26C1B04-1D58-7446-B5A6-F9C84713F3A5}" presName="text_5" presStyleLbl="node1" presStyleIdx="4" presStyleCnt="5">
        <dgm:presLayoutVars>
          <dgm:bulletEnabled val="1"/>
        </dgm:presLayoutVars>
      </dgm:prSet>
      <dgm:spPr/>
    </dgm:pt>
    <dgm:pt modelId="{C348AA3E-9DA6-2049-A092-F776F5939B5E}" type="pres">
      <dgm:prSet presAssocID="{E26C1B04-1D58-7446-B5A6-F9C84713F3A5}" presName="accent_5" presStyleCnt="0"/>
      <dgm:spPr/>
    </dgm:pt>
    <dgm:pt modelId="{23DF788A-1254-1849-A2C4-D1D67BB4DC7F}" type="pres">
      <dgm:prSet presAssocID="{E26C1B04-1D58-7446-B5A6-F9C84713F3A5}" presName="accentRepeatNode" presStyleLbl="solidFgAcc1" presStyleIdx="4" presStyleCnt="5"/>
      <dgm:spPr/>
    </dgm:pt>
  </dgm:ptLst>
  <dgm:cxnLst>
    <dgm:cxn modelId="{9E84971B-F677-5748-9CFF-ACD97370860B}" type="presOf" srcId="{52262D37-5018-6F48-9FEB-7AEE48615C41}" destId="{9B2C154C-24D7-D14D-886C-845FA16E5B5C}" srcOrd="0" destOrd="0" presId="urn:microsoft.com/office/officeart/2008/layout/VerticalCurvedList"/>
    <dgm:cxn modelId="{244DE64B-2130-814C-A519-FE83A0C11FDC}" srcId="{ADCB34A2-8674-4D48-8911-CFCDF8984ED9}" destId="{D6E1BB5B-85A7-9B4C-A5C9-A44BD768CAA2}" srcOrd="2" destOrd="0" parTransId="{A6F216C9-AF17-EA4F-88FA-4710C374F0C3}" sibTransId="{045CA279-E9C1-AC41-8495-412C7328A4DC}"/>
    <dgm:cxn modelId="{4930BE63-FDA0-BA49-97E0-7031EFF69B57}" type="presOf" srcId="{D6E1BB5B-85A7-9B4C-A5C9-A44BD768CAA2}" destId="{6A194C02-6601-EC41-8D08-C31A36CA7C80}" srcOrd="0" destOrd="0" presId="urn:microsoft.com/office/officeart/2008/layout/VerticalCurvedList"/>
    <dgm:cxn modelId="{741AD56C-6F57-044D-8072-F7AE47774A1C}" type="presOf" srcId="{ADCB34A2-8674-4D48-8911-CFCDF8984ED9}" destId="{B35EFDEE-8FD8-7F49-8E98-74E044EA0729}" srcOrd="0" destOrd="0" presId="urn:microsoft.com/office/officeart/2008/layout/VerticalCurvedList"/>
    <dgm:cxn modelId="{00E9E682-6CD8-3540-9450-44EACF55E04B}" type="presOf" srcId="{E26C1B04-1D58-7446-B5A6-F9C84713F3A5}" destId="{EFE2C2EF-4718-0947-B4D0-191A4F54C956}" srcOrd="0" destOrd="0" presId="urn:microsoft.com/office/officeart/2008/layout/VerticalCurvedList"/>
    <dgm:cxn modelId="{EB605B89-BCCD-3446-8D71-E3645DE4EBC4}" type="presOf" srcId="{0C92E7C8-CB23-2249-AC96-065AF25DA4FA}" destId="{E188AA61-FFAF-C443-A4D5-9788FE95D4EF}" srcOrd="0" destOrd="0" presId="urn:microsoft.com/office/officeart/2008/layout/VerticalCurvedList"/>
    <dgm:cxn modelId="{3D12C0A3-19FD-AC41-8933-83BC31AF7070}" srcId="{ADCB34A2-8674-4D48-8911-CFCDF8984ED9}" destId="{52262D37-5018-6F48-9FEB-7AEE48615C41}" srcOrd="0" destOrd="0" parTransId="{42D18D47-512F-F944-ACBF-1AB9DE3D403B}" sibTransId="{9A677CA4-EA29-BF42-A6F9-FAD70DA15CEB}"/>
    <dgm:cxn modelId="{04AF5DA6-E810-0840-885B-E06599C732EF}" srcId="{ADCB34A2-8674-4D48-8911-CFCDF8984ED9}" destId="{608CA281-32E1-B748-8469-6FF6C2E2C682}" srcOrd="3" destOrd="0" parTransId="{97875BAD-65A9-3F43-AC3C-F0C74FE041CD}" sibTransId="{4121FAFE-D625-CB4F-936A-5DB5DFBB8F54}"/>
    <dgm:cxn modelId="{4A4182AA-D3EA-B042-9A6E-EA8B39DB3309}" srcId="{ADCB34A2-8674-4D48-8911-CFCDF8984ED9}" destId="{E26C1B04-1D58-7446-B5A6-F9C84713F3A5}" srcOrd="4" destOrd="0" parTransId="{A326B355-B1D4-2943-B80C-67EA11CAD3F7}" sibTransId="{49D38F63-C557-A048-B524-5D54961B6062}"/>
    <dgm:cxn modelId="{0B68BFC6-78CF-FC46-B2CC-A6782F221274}" type="presOf" srcId="{9A677CA4-EA29-BF42-A6F9-FAD70DA15CEB}" destId="{6D4BA080-5D2B-4F42-B4AC-8DCEF3EB7C39}" srcOrd="0" destOrd="0" presId="urn:microsoft.com/office/officeart/2008/layout/VerticalCurvedList"/>
    <dgm:cxn modelId="{CD9291CA-6408-F340-870C-FBEF1D9F811A}" type="presOf" srcId="{608CA281-32E1-B748-8469-6FF6C2E2C682}" destId="{857AEB76-4B01-AF4D-A3B3-F6CB6A1FA80B}" srcOrd="0" destOrd="0" presId="urn:microsoft.com/office/officeart/2008/layout/VerticalCurvedList"/>
    <dgm:cxn modelId="{58477CD6-7667-B848-AF7F-F3EDCF124CBA}" srcId="{ADCB34A2-8674-4D48-8911-CFCDF8984ED9}" destId="{0C92E7C8-CB23-2249-AC96-065AF25DA4FA}" srcOrd="1" destOrd="0" parTransId="{46E3ADE0-16F0-2444-977C-046D22B05127}" sibTransId="{1BBE725C-9D84-6D45-86BF-A7702783AF03}"/>
    <dgm:cxn modelId="{6BD2DFBC-BE4A-9143-88B8-52A9737B90B5}" type="presParOf" srcId="{B35EFDEE-8FD8-7F49-8E98-74E044EA0729}" destId="{C84B59D1-A269-4A49-AB12-D400B7ED935A}" srcOrd="0" destOrd="0" presId="urn:microsoft.com/office/officeart/2008/layout/VerticalCurvedList"/>
    <dgm:cxn modelId="{4D1D1CD3-EE53-3C4D-A383-AB27197A97D4}" type="presParOf" srcId="{C84B59D1-A269-4A49-AB12-D400B7ED935A}" destId="{5724C3E2-FDA7-AB42-AA20-A999901FF198}" srcOrd="0" destOrd="0" presId="urn:microsoft.com/office/officeart/2008/layout/VerticalCurvedList"/>
    <dgm:cxn modelId="{2406A8E6-264A-2840-976C-FDC96A0D08DA}" type="presParOf" srcId="{5724C3E2-FDA7-AB42-AA20-A999901FF198}" destId="{3DE9B722-C3BE-7140-867F-E39992039AEB}" srcOrd="0" destOrd="0" presId="urn:microsoft.com/office/officeart/2008/layout/VerticalCurvedList"/>
    <dgm:cxn modelId="{2E274181-DF16-354B-9FED-7BB03F93C8F4}" type="presParOf" srcId="{5724C3E2-FDA7-AB42-AA20-A999901FF198}" destId="{6D4BA080-5D2B-4F42-B4AC-8DCEF3EB7C39}" srcOrd="1" destOrd="0" presId="urn:microsoft.com/office/officeart/2008/layout/VerticalCurvedList"/>
    <dgm:cxn modelId="{56ED2AE7-AE35-EB4A-BF66-98119E810DAA}" type="presParOf" srcId="{5724C3E2-FDA7-AB42-AA20-A999901FF198}" destId="{60B6A4DF-EC6D-564B-8961-FA7AD55697D4}" srcOrd="2" destOrd="0" presId="urn:microsoft.com/office/officeart/2008/layout/VerticalCurvedList"/>
    <dgm:cxn modelId="{2C4D2354-CE09-8441-8BEF-4FB44CE41128}" type="presParOf" srcId="{5724C3E2-FDA7-AB42-AA20-A999901FF198}" destId="{F88DA864-EEA7-BA47-B56D-2995EB7F8145}" srcOrd="3" destOrd="0" presId="urn:microsoft.com/office/officeart/2008/layout/VerticalCurvedList"/>
    <dgm:cxn modelId="{98A5930A-5EE0-9344-A58D-4ABEA577B616}" type="presParOf" srcId="{C84B59D1-A269-4A49-AB12-D400B7ED935A}" destId="{9B2C154C-24D7-D14D-886C-845FA16E5B5C}" srcOrd="1" destOrd="0" presId="urn:microsoft.com/office/officeart/2008/layout/VerticalCurvedList"/>
    <dgm:cxn modelId="{6B73E594-F319-754D-9C39-C62129824B34}" type="presParOf" srcId="{C84B59D1-A269-4A49-AB12-D400B7ED935A}" destId="{9990E50A-B8CF-8143-B07B-99E9FC30A325}" srcOrd="2" destOrd="0" presId="urn:microsoft.com/office/officeart/2008/layout/VerticalCurvedList"/>
    <dgm:cxn modelId="{827F3574-3C33-0143-8D2D-CC6067A1E1C6}" type="presParOf" srcId="{9990E50A-B8CF-8143-B07B-99E9FC30A325}" destId="{6C3F8FF6-7F7B-B440-A955-3B2EF3E10704}" srcOrd="0" destOrd="0" presId="urn:microsoft.com/office/officeart/2008/layout/VerticalCurvedList"/>
    <dgm:cxn modelId="{BD09E0E0-BACC-DC40-BB24-98DF2193946C}" type="presParOf" srcId="{C84B59D1-A269-4A49-AB12-D400B7ED935A}" destId="{E188AA61-FFAF-C443-A4D5-9788FE95D4EF}" srcOrd="3" destOrd="0" presId="urn:microsoft.com/office/officeart/2008/layout/VerticalCurvedList"/>
    <dgm:cxn modelId="{ECD69906-A845-7C4B-A763-B854221E0A21}" type="presParOf" srcId="{C84B59D1-A269-4A49-AB12-D400B7ED935A}" destId="{D9002E80-9DF0-A549-ACC9-D87736B897A7}" srcOrd="4" destOrd="0" presId="urn:microsoft.com/office/officeart/2008/layout/VerticalCurvedList"/>
    <dgm:cxn modelId="{5F03D142-6F6F-464E-A8DB-6DB413A0BA82}" type="presParOf" srcId="{D9002E80-9DF0-A549-ACC9-D87736B897A7}" destId="{1617F64C-E445-7C46-875A-484AF564C075}" srcOrd="0" destOrd="0" presId="urn:microsoft.com/office/officeart/2008/layout/VerticalCurvedList"/>
    <dgm:cxn modelId="{80F4DA8E-35C8-924C-B21C-D3EC2AD80E4F}" type="presParOf" srcId="{C84B59D1-A269-4A49-AB12-D400B7ED935A}" destId="{6A194C02-6601-EC41-8D08-C31A36CA7C80}" srcOrd="5" destOrd="0" presId="urn:microsoft.com/office/officeart/2008/layout/VerticalCurvedList"/>
    <dgm:cxn modelId="{90B03C3C-7C4E-A94A-B359-40342E1441AF}" type="presParOf" srcId="{C84B59D1-A269-4A49-AB12-D400B7ED935A}" destId="{680D1207-2EA7-AB4F-805E-BAD8F2D9588B}" srcOrd="6" destOrd="0" presId="urn:microsoft.com/office/officeart/2008/layout/VerticalCurvedList"/>
    <dgm:cxn modelId="{3DA48EF3-8738-0A4D-8AEA-76DF77A7E32F}" type="presParOf" srcId="{680D1207-2EA7-AB4F-805E-BAD8F2D9588B}" destId="{55BE26E6-610C-CB44-9963-460E02CD03C3}" srcOrd="0" destOrd="0" presId="urn:microsoft.com/office/officeart/2008/layout/VerticalCurvedList"/>
    <dgm:cxn modelId="{D2A4D2D3-528E-304D-8140-A0EAD8F6AC7B}" type="presParOf" srcId="{C84B59D1-A269-4A49-AB12-D400B7ED935A}" destId="{857AEB76-4B01-AF4D-A3B3-F6CB6A1FA80B}" srcOrd="7" destOrd="0" presId="urn:microsoft.com/office/officeart/2008/layout/VerticalCurvedList"/>
    <dgm:cxn modelId="{967FDC46-802F-AF49-AB4D-02BC80D24232}" type="presParOf" srcId="{C84B59D1-A269-4A49-AB12-D400B7ED935A}" destId="{20709FC3-545C-2649-B900-1CCF9B2A9311}" srcOrd="8" destOrd="0" presId="urn:microsoft.com/office/officeart/2008/layout/VerticalCurvedList"/>
    <dgm:cxn modelId="{07E4D300-6A2F-C745-8059-73BDC0DE66B9}" type="presParOf" srcId="{20709FC3-545C-2649-B900-1CCF9B2A9311}" destId="{3D5F6495-BD33-0340-BF41-90612B1E53C6}" srcOrd="0" destOrd="0" presId="urn:microsoft.com/office/officeart/2008/layout/VerticalCurvedList"/>
    <dgm:cxn modelId="{4E410A12-88BB-A044-A58C-30DE1179AFFE}" type="presParOf" srcId="{C84B59D1-A269-4A49-AB12-D400B7ED935A}" destId="{EFE2C2EF-4718-0947-B4D0-191A4F54C956}" srcOrd="9" destOrd="0" presId="urn:microsoft.com/office/officeart/2008/layout/VerticalCurvedList"/>
    <dgm:cxn modelId="{C9D723F8-66AD-394F-8FEE-47CFB8CADD50}" type="presParOf" srcId="{C84B59D1-A269-4A49-AB12-D400B7ED935A}" destId="{C348AA3E-9DA6-2049-A092-F776F5939B5E}" srcOrd="10" destOrd="0" presId="urn:microsoft.com/office/officeart/2008/layout/VerticalCurvedList"/>
    <dgm:cxn modelId="{432D5E4A-2748-654F-81CF-0621F00C5DDA}" type="presParOf" srcId="{C348AA3E-9DA6-2049-A092-F776F5939B5E}" destId="{23DF788A-1254-1849-A2C4-D1D67BB4DC7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5290B8-3CA8-404F-A193-CA8F14648908}">
      <dsp:nvSpPr>
        <dsp:cNvPr id="0" name=""/>
        <dsp:cNvSpPr/>
      </dsp:nvSpPr>
      <dsp:spPr>
        <a:xfrm>
          <a:off x="-4426350" y="-678869"/>
          <a:ext cx="5273261" cy="5273261"/>
        </a:xfrm>
        <a:prstGeom prst="blockArc">
          <a:avLst>
            <a:gd name="adj1" fmla="val 18900000"/>
            <a:gd name="adj2" fmla="val 2700000"/>
            <a:gd name="adj3" fmla="val 41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91A9F-F97F-3D4C-A996-51D75EE69D2F}">
      <dsp:nvSpPr>
        <dsp:cNvPr id="0" name=""/>
        <dsp:cNvSpPr/>
      </dsp:nvSpPr>
      <dsp:spPr>
        <a:xfrm>
          <a:off x="370817" y="244641"/>
          <a:ext cx="6510169" cy="4895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861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1. RESPETO: </a:t>
          </a:r>
        </a:p>
      </dsp:txBody>
      <dsp:txXfrm>
        <a:off x="370817" y="244641"/>
        <a:ext cx="6510169" cy="489596"/>
      </dsp:txXfrm>
    </dsp:sp>
    <dsp:sp modelId="{CDCF2B65-A445-2E4A-8B0A-EAF6AD34E992}">
      <dsp:nvSpPr>
        <dsp:cNvPr id="0" name=""/>
        <dsp:cNvSpPr/>
      </dsp:nvSpPr>
      <dsp:spPr>
        <a:xfrm>
          <a:off x="64819" y="183442"/>
          <a:ext cx="611996" cy="6119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886899-0BF5-1A4E-9932-964415D5FDFF}">
      <dsp:nvSpPr>
        <dsp:cNvPr id="0" name=""/>
        <dsp:cNvSpPr/>
      </dsp:nvSpPr>
      <dsp:spPr>
        <a:xfrm>
          <a:off x="721648" y="978802"/>
          <a:ext cx="6159338" cy="4895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861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2. HONESTIDAD: </a:t>
          </a:r>
        </a:p>
      </dsp:txBody>
      <dsp:txXfrm>
        <a:off x="721648" y="978802"/>
        <a:ext cx="6159338" cy="489596"/>
      </dsp:txXfrm>
    </dsp:sp>
    <dsp:sp modelId="{9312A3C3-0A6B-7540-A48C-0E61D316AA41}">
      <dsp:nvSpPr>
        <dsp:cNvPr id="0" name=""/>
        <dsp:cNvSpPr/>
      </dsp:nvSpPr>
      <dsp:spPr>
        <a:xfrm>
          <a:off x="415650" y="917602"/>
          <a:ext cx="611996" cy="6119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D5FDD0-B18E-9E48-A3EE-B0C62BA0561A}">
      <dsp:nvSpPr>
        <dsp:cNvPr id="0" name=""/>
        <dsp:cNvSpPr/>
      </dsp:nvSpPr>
      <dsp:spPr>
        <a:xfrm>
          <a:off x="829325" y="1712962"/>
          <a:ext cx="6051661" cy="4895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861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3. SENTIDO DE PERTENENCIA: </a:t>
          </a:r>
        </a:p>
      </dsp:txBody>
      <dsp:txXfrm>
        <a:off x="829325" y="1712962"/>
        <a:ext cx="6051661" cy="489596"/>
      </dsp:txXfrm>
    </dsp:sp>
    <dsp:sp modelId="{686F87A8-0323-024E-B745-DCE968EF0E86}">
      <dsp:nvSpPr>
        <dsp:cNvPr id="0" name=""/>
        <dsp:cNvSpPr/>
      </dsp:nvSpPr>
      <dsp:spPr>
        <a:xfrm>
          <a:off x="523327" y="1651762"/>
          <a:ext cx="611996" cy="6119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324F0A-8CBA-7949-AE64-E1073F456663}">
      <dsp:nvSpPr>
        <dsp:cNvPr id="0" name=""/>
        <dsp:cNvSpPr/>
      </dsp:nvSpPr>
      <dsp:spPr>
        <a:xfrm>
          <a:off x="721648" y="2447122"/>
          <a:ext cx="6159338" cy="4895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861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4. RESPONSABILIDAD: </a:t>
          </a:r>
        </a:p>
      </dsp:txBody>
      <dsp:txXfrm>
        <a:off x="721648" y="2447122"/>
        <a:ext cx="6159338" cy="489596"/>
      </dsp:txXfrm>
    </dsp:sp>
    <dsp:sp modelId="{F64AACAB-99E4-5F44-AAE7-C1D0E5F6DA10}">
      <dsp:nvSpPr>
        <dsp:cNvPr id="0" name=""/>
        <dsp:cNvSpPr/>
      </dsp:nvSpPr>
      <dsp:spPr>
        <a:xfrm>
          <a:off x="415650" y="2385923"/>
          <a:ext cx="611996" cy="6119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4ED431-0576-B047-A017-1C95815A525A}">
      <dsp:nvSpPr>
        <dsp:cNvPr id="0" name=""/>
        <dsp:cNvSpPr/>
      </dsp:nvSpPr>
      <dsp:spPr>
        <a:xfrm>
          <a:off x="370817" y="3181283"/>
          <a:ext cx="6510169" cy="4895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861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5. SOLIDARIDAD:</a:t>
          </a:r>
        </a:p>
      </dsp:txBody>
      <dsp:txXfrm>
        <a:off x="370817" y="3181283"/>
        <a:ext cx="6510169" cy="489596"/>
      </dsp:txXfrm>
    </dsp:sp>
    <dsp:sp modelId="{4B830939-3C5D-504A-AC98-EE8FD391456E}">
      <dsp:nvSpPr>
        <dsp:cNvPr id="0" name=""/>
        <dsp:cNvSpPr/>
      </dsp:nvSpPr>
      <dsp:spPr>
        <a:xfrm>
          <a:off x="64819" y="3120083"/>
          <a:ext cx="611996" cy="6119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BA080-5D2B-4F42-B4AC-8DCEF3EB7C39}">
      <dsp:nvSpPr>
        <dsp:cNvPr id="0" name=""/>
        <dsp:cNvSpPr/>
      </dsp:nvSpPr>
      <dsp:spPr>
        <a:xfrm>
          <a:off x="-4116120" y="-631706"/>
          <a:ext cx="4904731" cy="4904731"/>
        </a:xfrm>
        <a:prstGeom prst="blockArc">
          <a:avLst>
            <a:gd name="adj1" fmla="val 18900000"/>
            <a:gd name="adj2" fmla="val 2700000"/>
            <a:gd name="adj3" fmla="val 44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C154C-24D7-D14D-886C-845FA16E5B5C}">
      <dsp:nvSpPr>
        <dsp:cNvPr id="0" name=""/>
        <dsp:cNvSpPr/>
      </dsp:nvSpPr>
      <dsp:spPr>
        <a:xfrm>
          <a:off x="345479" y="227509"/>
          <a:ext cx="6946609" cy="455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403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300" kern="1200" dirty="0"/>
        </a:p>
      </dsp:txBody>
      <dsp:txXfrm>
        <a:off x="345479" y="227509"/>
        <a:ext cx="6946609" cy="455310"/>
      </dsp:txXfrm>
    </dsp:sp>
    <dsp:sp modelId="{6C3F8FF6-7F7B-B440-A955-3B2EF3E10704}">
      <dsp:nvSpPr>
        <dsp:cNvPr id="0" name=""/>
        <dsp:cNvSpPr/>
      </dsp:nvSpPr>
      <dsp:spPr>
        <a:xfrm>
          <a:off x="60910" y="170595"/>
          <a:ext cx="569138" cy="569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88AA61-FFAF-C443-A4D5-9788FE95D4EF}">
      <dsp:nvSpPr>
        <dsp:cNvPr id="0" name=""/>
        <dsp:cNvSpPr/>
      </dsp:nvSpPr>
      <dsp:spPr>
        <a:xfrm>
          <a:off x="671741" y="910256"/>
          <a:ext cx="6620347" cy="455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403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300" kern="1200" dirty="0"/>
        </a:p>
      </dsp:txBody>
      <dsp:txXfrm>
        <a:off x="671741" y="910256"/>
        <a:ext cx="6620347" cy="455310"/>
      </dsp:txXfrm>
    </dsp:sp>
    <dsp:sp modelId="{1617F64C-E445-7C46-875A-484AF564C075}">
      <dsp:nvSpPr>
        <dsp:cNvPr id="0" name=""/>
        <dsp:cNvSpPr/>
      </dsp:nvSpPr>
      <dsp:spPr>
        <a:xfrm>
          <a:off x="387172" y="853342"/>
          <a:ext cx="569138" cy="569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194C02-6601-EC41-8D08-C31A36CA7C80}">
      <dsp:nvSpPr>
        <dsp:cNvPr id="0" name=""/>
        <dsp:cNvSpPr/>
      </dsp:nvSpPr>
      <dsp:spPr>
        <a:xfrm>
          <a:off x="771878" y="1593003"/>
          <a:ext cx="6520211" cy="455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403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300" kern="1200" dirty="0"/>
        </a:p>
      </dsp:txBody>
      <dsp:txXfrm>
        <a:off x="771878" y="1593003"/>
        <a:ext cx="6520211" cy="455310"/>
      </dsp:txXfrm>
    </dsp:sp>
    <dsp:sp modelId="{55BE26E6-610C-CB44-9963-460E02CD03C3}">
      <dsp:nvSpPr>
        <dsp:cNvPr id="0" name=""/>
        <dsp:cNvSpPr/>
      </dsp:nvSpPr>
      <dsp:spPr>
        <a:xfrm>
          <a:off x="487309" y="1536089"/>
          <a:ext cx="569138" cy="569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7AEB76-4B01-AF4D-A3B3-F6CB6A1FA80B}">
      <dsp:nvSpPr>
        <dsp:cNvPr id="0" name=""/>
        <dsp:cNvSpPr/>
      </dsp:nvSpPr>
      <dsp:spPr>
        <a:xfrm>
          <a:off x="671741" y="2275750"/>
          <a:ext cx="6620347" cy="455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403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300" kern="1200" dirty="0"/>
        </a:p>
      </dsp:txBody>
      <dsp:txXfrm>
        <a:off x="671741" y="2275750"/>
        <a:ext cx="6620347" cy="455310"/>
      </dsp:txXfrm>
    </dsp:sp>
    <dsp:sp modelId="{3D5F6495-BD33-0340-BF41-90612B1E53C6}">
      <dsp:nvSpPr>
        <dsp:cNvPr id="0" name=""/>
        <dsp:cNvSpPr/>
      </dsp:nvSpPr>
      <dsp:spPr>
        <a:xfrm>
          <a:off x="387172" y="2218837"/>
          <a:ext cx="569138" cy="569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2C2EF-4718-0947-B4D0-191A4F54C956}">
      <dsp:nvSpPr>
        <dsp:cNvPr id="0" name=""/>
        <dsp:cNvSpPr/>
      </dsp:nvSpPr>
      <dsp:spPr>
        <a:xfrm>
          <a:off x="345479" y="2958498"/>
          <a:ext cx="6946609" cy="455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403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300" kern="1200" dirty="0"/>
        </a:p>
      </dsp:txBody>
      <dsp:txXfrm>
        <a:off x="345479" y="2958498"/>
        <a:ext cx="6946609" cy="455310"/>
      </dsp:txXfrm>
    </dsp:sp>
    <dsp:sp modelId="{23DF788A-1254-1849-A2C4-D1D67BB4DC7F}">
      <dsp:nvSpPr>
        <dsp:cNvPr id="0" name=""/>
        <dsp:cNvSpPr/>
      </dsp:nvSpPr>
      <dsp:spPr>
        <a:xfrm>
          <a:off x="60910" y="2901584"/>
          <a:ext cx="569138" cy="569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B763B-1D71-A34A-BB10-B196C047C5EF}" type="datetimeFigureOut">
              <a:rPr lang="es-CO" smtClean="0"/>
              <a:t>12/06/24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A7D6-E32A-F845-AF22-148E04816E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220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1562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2206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4082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8586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18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0396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19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0753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86109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21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9366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22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77051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23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81082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24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0595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27696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25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19527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26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29515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27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60664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28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07862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29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498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30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23841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31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8802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32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77131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33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35670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34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876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06577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35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39307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36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87680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37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13818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38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57136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77082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F4B79A-7B36-87AA-1F41-6DAC342D9D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0BCE6BC4-D110-F458-7037-0955BC68BE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02D3C28E-9A88-D1F6-0323-996C090A81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666B607-91CA-83EA-310F-EEB008F808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43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36439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07556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85266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2665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35882F2E-68E8-4E86-A3AC-9257E7BAD23E}" type="slidenum">
              <a:rPr lang="es-ES" smtClean="0"/>
              <a:t>64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740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141583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35882F2E-68E8-4E86-A3AC-9257E7BAD23E}" type="slidenum">
              <a:rPr lang="es-ES" smtClean="0"/>
              <a:t>66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7401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154746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427809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2427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2627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9149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9088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848A2F-348B-3C48-9E9A-FA881D1C7F50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9625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48A2F-348B-3C48-9E9A-FA881D1C7F50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415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9E1B6-0C7A-716B-6169-4366F4863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E326F8-A487-592D-FA56-87A4C78601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DABEF5-5F1F-A804-A2F0-7F4C77741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E757-ECF3-834A-8FF5-A30CCC256FE1}" type="datetimeFigureOut">
              <a:rPr lang="es-CO" smtClean="0"/>
              <a:t>12/06/24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1D9D4F-FCF6-DC87-CD36-D1DB20D6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76E010-6B0C-DA87-23FA-779BA8A8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26C3-986B-0F4F-986C-296D0FE60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838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68D26-71E6-079E-37D3-783C79AA9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D92F18-887D-83E4-5158-FD30174DC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44EE7A-5074-E1D0-8D5A-BC6C9DEA2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E757-ECF3-834A-8FF5-A30CCC256FE1}" type="datetimeFigureOut">
              <a:rPr lang="es-CO" smtClean="0"/>
              <a:t>12/06/24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406A3E-40CB-15C4-2BC3-3A0CA4E82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C9EF3E-C480-C593-967E-20A5218AD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26C3-986B-0F4F-986C-296D0FE60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528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716A4C-FF12-3354-4A18-FDB9E6B247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D9511E-67D9-20CF-80A5-1FB4A6692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49E483-5096-012D-5078-7430A9C7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E757-ECF3-834A-8FF5-A30CCC256FE1}" type="datetimeFigureOut">
              <a:rPr lang="es-CO" smtClean="0"/>
              <a:t>12/06/24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876567-5D1D-3DCF-B22C-42C8C885A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A32390-A677-A8E3-4584-E38B568FC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26C3-986B-0F4F-986C-296D0FE60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791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C9BA0-D33D-4FC3-FE78-21576674F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29D956-9D52-E94D-1957-AF0BBD3F7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7B137D-F0AF-606E-98C3-257A14EF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E757-ECF3-834A-8FF5-A30CCC256FE1}" type="datetimeFigureOut">
              <a:rPr lang="es-CO" smtClean="0"/>
              <a:t>12/06/24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44FD12-5B05-FE12-7BCE-C9D2ADFA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BD1C07-C4FB-2E22-7EDD-66447DA1C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26C3-986B-0F4F-986C-296D0FE60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7452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C771C-A8CB-D2BD-EFED-575889970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F6652E-BD1E-D600-53E2-DD3A07F29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B5E3-81E4-F415-AAC7-D2DDBBBB0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E757-ECF3-834A-8FF5-A30CCC256FE1}" type="datetimeFigureOut">
              <a:rPr lang="es-CO" smtClean="0"/>
              <a:t>12/06/24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715995-B2C0-3931-553E-5CCCA1872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DBF072-C598-8B9B-A8FE-B2F466C31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26C3-986B-0F4F-986C-296D0FE60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237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29B0C-3EC5-C0D2-9DC3-9BDAAFDD1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C4E801-C281-0300-4A41-4704A5D0F6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4A5C7C-F491-76B0-863E-C11125F04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2CF257-2C9F-A797-99A5-074934C86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E757-ECF3-834A-8FF5-A30CCC256FE1}" type="datetimeFigureOut">
              <a:rPr lang="es-CO" smtClean="0"/>
              <a:t>12/06/24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17137F-DD41-6805-1F75-88252F617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1519F4-CE37-4388-688B-B0F6583B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26C3-986B-0F4F-986C-296D0FE60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383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964DD4-C928-1BD3-9C54-91627F2C7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3FE677-8C83-FABD-BAAF-854BB2776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E3FB43-A229-5456-5250-55070B2E4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6A7875B-784C-FFAC-05D9-18E58B7E8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F51777-A8B8-26CA-4EB5-BBD956D637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DC1B945-530B-249E-845F-CD1E33520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E757-ECF3-834A-8FF5-A30CCC256FE1}" type="datetimeFigureOut">
              <a:rPr lang="es-CO" smtClean="0"/>
              <a:t>12/06/24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D9C5D95-6489-9186-E966-34AC8789A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258BA93-355C-7C7A-723B-A248DF91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26C3-986B-0F4F-986C-296D0FE60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346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CE1252-7B69-7157-D37C-82AC60DF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804B7BA-7E6F-A0AB-FB21-0686E5F23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E757-ECF3-834A-8FF5-A30CCC256FE1}" type="datetimeFigureOut">
              <a:rPr lang="es-CO" smtClean="0"/>
              <a:t>12/06/24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37AED3D-9D20-8505-4755-A0947ECF2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CD67F2B-D7CE-7F0A-7883-2D109A27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26C3-986B-0F4F-986C-296D0FE60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87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D0ED8A4-0C1B-4F2B-5E31-73D7EFDAF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E757-ECF3-834A-8FF5-A30CCC256FE1}" type="datetimeFigureOut">
              <a:rPr lang="es-CO" smtClean="0"/>
              <a:t>12/06/24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24C8CE-B1C1-5A2B-AA7E-580CB671D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D5272D3-128D-7CCB-BFFB-0B9F9B5D8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26C3-986B-0F4F-986C-296D0FE60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95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F0AFA-8332-1332-DAD7-4EFDF992B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9EAAEB-C9FB-8B2B-8F1E-192DD75E7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10F5D3-36A8-E9AD-6828-5E5665C0D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D0EA3E-A7BF-A49A-9253-2AA50CC68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E757-ECF3-834A-8FF5-A30CCC256FE1}" type="datetimeFigureOut">
              <a:rPr lang="es-CO" smtClean="0"/>
              <a:t>12/06/24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C3AE53-2425-31D3-3AFD-DB6AFBBA6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C6B8A3-D70D-7310-4A5C-9D44494B9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26C3-986B-0F4F-986C-296D0FE60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33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860574-6A87-57BB-6141-91C5053F1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8C7B8A5-8C52-E1A4-EC5F-01E59789C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254681-1731-EE3E-3240-782DF6264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7372FF-4708-A392-EAEB-9DD9DA18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E757-ECF3-834A-8FF5-A30CCC256FE1}" type="datetimeFigureOut">
              <a:rPr lang="es-CO" smtClean="0"/>
              <a:t>12/06/24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2E59E0-814C-F9A9-E736-FE9473B06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9B9198-4BBF-947D-7CCA-EA24E7966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26C3-986B-0F4F-986C-296D0FE60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185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78BE7D-E8A0-B5AB-09CF-A5451899E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80BA15-4EEC-C695-E018-1C97C28B9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0C6C1E-C73F-188C-06AF-42458D099C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8E757-ECF3-834A-8FF5-A30CCC256FE1}" type="datetimeFigureOut">
              <a:rPr lang="es-CO" smtClean="0"/>
              <a:t>12/06/24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F46BCB-1788-430D-C0E9-67F0888D7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502FF9-6738-363D-CED9-A507024A5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26C3-986B-0F4F-986C-296D0FE60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198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EC922C-4A69-CB41-9A0C-C19B2437E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934" y="536604"/>
            <a:ext cx="10515600" cy="3647695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AUDIENCIA PÚBLICA DE RENDICIÓN DE CUENTAS A LA COMUNIDAD </a:t>
            </a:r>
            <a:b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</a:b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VIGENCIA 2023</a:t>
            </a:r>
            <a:b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</a:br>
            <a:b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</a:br>
            <a:r>
              <a:rPr kumimoji="0" lang="es-CO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OLGA LUCÍA AGUILAR VALENCIA</a:t>
            </a:r>
            <a:br>
              <a:rPr kumimoji="0" lang="es-CO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</a:br>
            <a:r>
              <a:rPr kumimoji="0" lang="es-CO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GERENTE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6" name="Imagen 5" descr="Hospital San Rafael – Hospital San Rafael del Aguila Valle">
            <a:extLst>
              <a:ext uri="{FF2B5EF4-FFF2-40B4-BE49-F238E27FC236}">
                <a16:creationId xmlns:a16="http://schemas.microsoft.com/office/drawing/2014/main" id="{468634FA-AB11-35E4-AA74-70C2A2ABFB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881" y="4298599"/>
            <a:ext cx="2309138" cy="240522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AF6611CB-4E56-5C01-E216-E29A955764DE}"/>
              </a:ext>
            </a:extLst>
          </p:cNvPr>
          <p:cNvSpPr/>
          <p:nvPr/>
        </p:nvSpPr>
        <p:spPr>
          <a:xfrm>
            <a:off x="0" y="0"/>
            <a:ext cx="498466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EEA83EE-C998-582B-AD3C-B09197E2270B}"/>
              </a:ext>
            </a:extLst>
          </p:cNvPr>
          <p:cNvSpPr/>
          <p:nvPr/>
        </p:nvSpPr>
        <p:spPr>
          <a:xfrm>
            <a:off x="498466" y="0"/>
            <a:ext cx="339734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4467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3C4F7BF-1C5F-FF49-84DF-E034F29B2571}"/>
              </a:ext>
            </a:extLst>
          </p:cNvPr>
          <p:cNvSpPr txBox="1"/>
          <p:nvPr/>
        </p:nvSpPr>
        <p:spPr>
          <a:xfrm>
            <a:off x="4724400" y="4402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61362F0-60EF-5B47-902A-3E474B437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787726"/>
              </p:ext>
            </p:extLst>
          </p:nvPr>
        </p:nvGraphicFramePr>
        <p:xfrm>
          <a:off x="909376" y="2377006"/>
          <a:ext cx="5720786" cy="2394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8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1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CATEGORIAS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TOTAL ACCIONES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PORCENTAJE DE AVANCE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b="1" dirty="0">
                          <a:effectLst/>
                        </a:rPr>
                        <a:t>TOTAL  CERRADAS</a:t>
                      </a:r>
                      <a:endParaRPr lang="es-CO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%</a:t>
                      </a:r>
                      <a:endParaRPr lang="es-CO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TOTAL EN DESARROLLO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%</a:t>
                      </a:r>
                      <a:endParaRPr lang="es-C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TOTAL SIN INICIO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%</a:t>
                      </a:r>
                      <a:endParaRPr lang="es-C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TOTAL ACCIONES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100%</a:t>
                      </a:r>
                      <a:endParaRPr lang="es-C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4A4D4524-3B4E-4F47-BB12-D49CC568E4E4}"/>
              </a:ext>
            </a:extLst>
          </p:cNvPr>
          <p:cNvGraphicFramePr>
            <a:graphicFrameLocks/>
          </p:cNvGraphicFramePr>
          <p:nvPr/>
        </p:nvGraphicFramePr>
        <p:xfrm>
          <a:off x="7225883" y="1898000"/>
          <a:ext cx="3725790" cy="232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95A308EF-7F93-474A-B1E9-B21ECEBAA9A2}"/>
              </a:ext>
            </a:extLst>
          </p:cNvPr>
          <p:cNvSpPr txBox="1"/>
          <p:nvPr/>
        </p:nvSpPr>
        <p:spPr>
          <a:xfrm>
            <a:off x="2928305" y="1071771"/>
            <a:ext cx="6335389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s-CO" sz="4267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PAMEC VIGENCIA 2023</a:t>
            </a:r>
            <a:endParaRPr lang="es-ES" sz="4267" b="1" kern="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429873D-3BE0-1E66-1C59-10C56B28FD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7E82A04-EF7C-66A1-06B8-6E712AF45465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02A3070-6E9C-08FA-349E-5DA411A28C55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55179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3C4F7BF-1C5F-FF49-84DF-E034F29B2571}"/>
              </a:ext>
            </a:extLst>
          </p:cNvPr>
          <p:cNvSpPr txBox="1"/>
          <p:nvPr/>
        </p:nvSpPr>
        <p:spPr>
          <a:xfrm>
            <a:off x="4724400" y="4402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5A308EF-7F93-474A-B1E9-B21ECEBAA9A2}"/>
              </a:ext>
            </a:extLst>
          </p:cNvPr>
          <p:cNvSpPr txBox="1"/>
          <p:nvPr/>
        </p:nvSpPr>
        <p:spPr>
          <a:xfrm>
            <a:off x="559463" y="1720840"/>
            <a:ext cx="110730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s-CO" sz="5400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SISTEMA DE GESTIÓN DE LA SEGURIDAD Y SALUD EN EL TRABAJO – BRIGADAS DE EMERGENCIAS</a:t>
            </a:r>
            <a:endParaRPr lang="es-ES" sz="5400" b="1" kern="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6F6806D-563F-E4ED-7C2D-10EAE65AA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311" y="5110215"/>
            <a:ext cx="4501375" cy="1087668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ACBC680-CF6A-3066-E631-8CF7EE6317C2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207FB90-6A34-BC40-5E0A-C79DA3357CAC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3925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8690" y="1122363"/>
            <a:ext cx="9019309" cy="734146"/>
          </a:xfrm>
        </p:spPr>
        <p:txBody>
          <a:bodyPr>
            <a:normAutofit/>
          </a:bodyPr>
          <a:lstStyle/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5746" y="1856509"/>
            <a:ext cx="10072254" cy="38515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2 Rectángulo">
            <a:extLst>
              <a:ext uri="{FF2B5EF4-FFF2-40B4-BE49-F238E27FC236}">
                <a16:creationId xmlns:a16="http://schemas.microsoft.com/office/drawing/2014/main" id="{67127E75-F9C3-0C77-2467-4614467CBF3D}"/>
              </a:ext>
            </a:extLst>
          </p:cNvPr>
          <p:cNvSpPr/>
          <p:nvPr/>
        </p:nvSpPr>
        <p:spPr>
          <a:xfrm>
            <a:off x="1334459" y="1122363"/>
            <a:ext cx="96477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AUTOEVALUACIÓN DE ESTÁNDARES MÍNIMOS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25A4C03-9402-A39B-B544-AED564EDC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2358819-F5E8-F2C8-F67A-437E605277BE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96BF1F6-F64B-90DC-E2AF-00178677E063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17227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EC922C-4A69-CB41-9A0C-C19B2437E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5152"/>
            <a:ext cx="10515600" cy="3647695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INFORME DE PRODUCCIÓN – GESTIÓN CLÍNICA Y ASISTENCIAL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468003F-F490-78AC-6CDD-E2103BEB6B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B667B943-4999-01A0-DFB0-E19FD34FDBB8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23C7E1F-79B3-6808-20AB-79FEF2E6203D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12294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710184" y="802676"/>
            <a:ext cx="10515600" cy="801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CO" sz="36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INDICADORES DE CALIDAD</a:t>
            </a:r>
            <a:endParaRPr lang="es-ES" sz="24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F3469FD-EF24-FA99-DCA4-6EC47E19E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E1AB526-72C8-65EB-FBAF-0E57290CC780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1088545-24CD-CE71-5447-76F45E1F916D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41909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481664" y="1418137"/>
            <a:ext cx="11595168" cy="801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6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C</a:t>
            </a:r>
            <a:r>
              <a:rPr lang="es-CO" sz="36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ARACTERIZACIÓN DE POBLACIÓN AFILIADA AL SGSSS</a:t>
            </a:r>
            <a:endParaRPr lang="es-ES" sz="24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159C59A-27E2-3D5E-428C-9951601A41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84E607BE-E54A-1620-F516-385921DD53B6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A71B937-A6C5-FC58-C099-CC560D37B3F0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17947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F05F0A-B79C-241E-F7A3-5F88B989D590}"/>
              </a:ext>
            </a:extLst>
          </p:cNvPr>
          <p:cNvSpPr txBox="1">
            <a:spLocks/>
          </p:cNvSpPr>
          <p:nvPr/>
        </p:nvSpPr>
        <p:spPr>
          <a:xfrm>
            <a:off x="481663" y="1264721"/>
            <a:ext cx="11556727" cy="801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6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C</a:t>
            </a:r>
            <a:r>
              <a:rPr lang="es-CO" sz="36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ARACTERIZACIÓN DE POBLACIÓN AFILIADA AL SGSSS</a:t>
            </a:r>
            <a:endParaRPr lang="es-ES" sz="24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7977639-1B1C-6F5B-7343-149B7227A9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EC60218-CC87-3894-30F8-F192BDC60483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A40032B-4C36-ACE1-F6B0-3A3A5476A261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10665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710184" y="1125465"/>
            <a:ext cx="10515600" cy="801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CARACTERIZACIÓN DE POBLACIÓN SEGÚN ERP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47AD8DB-7543-BF3E-05AE-ED54D2885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883DB198-7307-D5D5-950C-3F57B2A0C2FC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FB719AA-DFDA-A6FA-CB21-58C6C0543C6E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1405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178675" y="1125465"/>
            <a:ext cx="11613931" cy="801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INDICADORES DE GESTIÓN DEL RIESGO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36337A0-C28E-9B1C-955A-5B5EDA2D9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A47FC8D1-1CE7-DA07-3DF3-F8D9DD325C93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0F4B7AD-D843-06D1-6DBA-76650AF5479C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74563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711199" y="1250790"/>
            <a:ext cx="10515600" cy="801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CONSULTA AMBULATORIA POR MEDICINA GENERAL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88846AA-6809-3691-893F-4E8D4F030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DC535A3-3985-2333-B70B-051A193E83B7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E24D2CB-AF4E-0D10-73A7-A8AA102C1004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7445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05469" y="930823"/>
            <a:ext cx="1060486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ÓRDEN DE LA PRESENTACIÓN</a:t>
            </a:r>
          </a:p>
          <a:p>
            <a:pPr>
              <a:buClr>
                <a:schemeClr val="dk1"/>
              </a:buClr>
              <a:buSzPts val="3600"/>
            </a:pPr>
            <a:endParaRPr lang="es-ES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>
              <a:buClr>
                <a:schemeClr val="dk1"/>
              </a:buClr>
              <a:buSzPts val="3600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1. Generalidades de la E.S.E , Plan de Desarrollo,.</a:t>
            </a:r>
          </a:p>
          <a:p>
            <a:pPr>
              <a:buClr>
                <a:schemeClr val="dk1"/>
              </a:buClr>
              <a:buSzPts val="3600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2. Oficina asesora de control interno.</a:t>
            </a:r>
          </a:p>
          <a:p>
            <a:pPr>
              <a:buClr>
                <a:schemeClr val="dk1"/>
              </a:buClr>
              <a:buSzPts val="3600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3. Informe aspectos financieros – presupuesto.</a:t>
            </a:r>
          </a:p>
          <a:p>
            <a:pPr>
              <a:buClr>
                <a:schemeClr val="dk1"/>
              </a:buClr>
              <a:buSzPts val="3600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4. Informe de Balance y Estado de Resultados.</a:t>
            </a:r>
          </a:p>
          <a:p>
            <a:pPr>
              <a:buClr>
                <a:schemeClr val="dk1"/>
              </a:buClr>
              <a:buSzPts val="3600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5.-Informe contratación.</a:t>
            </a:r>
          </a:p>
          <a:p>
            <a:pPr>
              <a:buClr>
                <a:schemeClr val="dk1"/>
              </a:buClr>
              <a:buSzPts val="3600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6. Informe Prestación de Servicios – Salud Pública.</a:t>
            </a:r>
            <a:endParaRPr lang="es-ES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dk1"/>
              </a:buClr>
              <a:buSzPts val="3600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7. Informe  producción y gestión clínica.</a:t>
            </a:r>
          </a:p>
          <a:p>
            <a:pPr>
              <a:buClr>
                <a:schemeClr val="dk1"/>
              </a:buClr>
              <a:buSzPts val="3600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8.-Informe satisfacción de los usuarios.</a:t>
            </a:r>
          </a:p>
          <a:p>
            <a:pPr>
              <a:buClr>
                <a:schemeClr val="dk1"/>
              </a:buClr>
              <a:buSzPts val="3600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9. Informe gestión jurídica.</a:t>
            </a:r>
          </a:p>
          <a:p>
            <a:pPr>
              <a:buClr>
                <a:schemeClr val="dk1"/>
              </a:buClr>
              <a:buSzPts val="3600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10. Rendición de aspectos adicionales</a:t>
            </a:r>
          </a:p>
          <a:p>
            <a:pPr>
              <a:buClr>
                <a:schemeClr val="dk1"/>
              </a:buClr>
              <a:buSzPts val="3600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11.-Apertura de preguntas de la Comunidad</a:t>
            </a:r>
            <a:endParaRPr lang="es-ES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n 2" descr="Hospital San Rafael – Hospital San Rafael del Aguila Valle">
            <a:extLst>
              <a:ext uri="{FF2B5EF4-FFF2-40B4-BE49-F238E27FC236}">
                <a16:creationId xmlns:a16="http://schemas.microsoft.com/office/drawing/2014/main" id="{7603EF4E-9273-575E-FB6B-2EFF85C23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369" y="1917289"/>
            <a:ext cx="2902632" cy="302342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9D5F31A8-ADAA-7135-6CE5-B3145C889716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C19AAF1-813D-4318-D136-4FAE37E7C214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9285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699674" y="1250790"/>
            <a:ext cx="10515600" cy="801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CONSULTA DE URGENCIAS POR MEDICINA GENERAL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6BCDC5-07F0-5ACA-39C1-F1DFFAC57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5A6445B6-B3D1-B414-D5AF-21F6280DE371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35BAB4-41E6-F9F3-0CEC-1616AFC40D70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9977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515007" y="1125465"/>
            <a:ext cx="10710777" cy="801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LABORATORIO CLÍNICO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DCB8D54-53DF-AFC9-C68B-BCA6A1662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30DD03FF-428D-1631-3CC1-E01EA9023A74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2D680B3-21D8-336D-11A2-19328499A5B5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96355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710184" y="1125465"/>
            <a:ext cx="10515600" cy="801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TERAPIA FÍSICA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2D5F30A-A758-F8F1-720D-BA1C0C3E65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1D8DE72-F08A-DF02-820E-C03A633E2893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2103F87-1C56-0F57-5F22-76F0834A899C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15818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710184" y="1125465"/>
            <a:ext cx="10515600" cy="801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VACUNACIÓN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69D66C8-0CEF-4E34-2933-4F3D232C0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49FDD13-C953-F166-254C-3F59E2D3C00B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21B4F4E-8D98-8591-9E56-FB127A558603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74075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710184" y="995681"/>
            <a:ext cx="10515600" cy="5283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CONTROLES DE ENFERMERÍA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923F0F5-91CA-9AA1-20A0-D4D16679E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4B0FCAC9-ECF3-85F5-0F0D-96D102C2EA22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D043661-4303-3A8E-9F67-531E3621E9D4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63093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710184" y="995681"/>
            <a:ext cx="10515600" cy="5283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CITOLOGÍAS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EF3D75A-D570-AE54-73F8-C7D9DAF21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C38B51D8-DE61-6E62-5C73-FD7E97C29FBC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A3A4F98-6766-3FA2-83D4-FE3390220309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83670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615590" y="1244201"/>
            <a:ext cx="10515600" cy="5283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CONSULTA ODONTOLÓGICA DE PRIMERA VEZ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25676B7-707B-8227-4502-621796BF88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8A3E7CB-2F02-BDDE-66D7-88F844128149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4277CFB-3285-307A-FFEC-5523DF12285E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52841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710184" y="995681"/>
            <a:ext cx="10608056" cy="701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TRATAMIENTOS ODONTOLÓGICOS TERMINADOS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3308468-204E-BB32-C08F-089CFE914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7A6B2D6B-0297-C222-E2BE-6C5CF0957ACD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6949219-1FC1-E5E8-BD32-67588A00705B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932778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710184" y="995681"/>
            <a:ext cx="10608056" cy="701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SESIONES ODONTOLÓGICAS REALIZADAS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F608BAF-2732-48F1-5E09-783E709FD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0EBB4ACE-62E9-7EBD-9C5F-14ED50A0489C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AAEAACF-14B3-A76C-AE2A-F995A375E696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36350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710184" y="995681"/>
            <a:ext cx="10608056" cy="701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SELLANTES APLICADOS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C900402-CB52-EAC6-0039-0CB6C8630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5DEDC64-D73C-2422-72B4-D9482E6CCEEF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5AE4E74-2556-56E7-B212-282C3AB132AD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07688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03048" y="2397948"/>
            <a:ext cx="938590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64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INFORME GERENCIAL</a:t>
            </a:r>
          </a:p>
          <a:p>
            <a:pPr algn="ctr"/>
            <a:r>
              <a:rPr lang="es-CO" sz="64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Y CALIDAD</a:t>
            </a:r>
            <a:endParaRPr lang="es-ES" sz="6400" dirty="0">
              <a:solidFill>
                <a:schemeClr val="accent1">
                  <a:lumMod val="50000"/>
                </a:schemeClr>
              </a:solidFill>
              <a:latin typeface="Eras Bold ITC" panose="020B0907030504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C180CEC-8074-D3B5-35A2-4AB00D931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311" y="5110215"/>
            <a:ext cx="4501375" cy="108766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B397416-F05E-1413-5594-625CD0EF13B8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E1D0AF9-AC74-E2FE-A4A4-32F461BD188B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983003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710184" y="995681"/>
            <a:ext cx="10608056" cy="701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SUPERFICIES OBTURADAS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35C5229-7825-D40A-7EBF-5F41C41FC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4021E9CB-3149-90EA-4AD1-DE9923CB393D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023614D-E3FA-276A-EFB4-2EE06C6E8261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31709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710184" y="995681"/>
            <a:ext cx="10608056" cy="701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PARTOS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AF2B137-FC40-DEF4-F374-D5C65F640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1778DF8-ABA6-C028-1448-F8B7E01D1B69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A8DEB6F-AA90-4BDF-81C4-EB95F1CA4E05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076289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710184" y="995681"/>
            <a:ext cx="10608056" cy="701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HOSPITALIZACIONES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7A28AE2-108E-43AD-4879-A5D71C523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6138C21-459B-7AB7-E01D-A3BD8EC30620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016098B-7CBA-3352-3ACF-2B60C8FA2D54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123527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710184" y="995681"/>
            <a:ext cx="10608056" cy="701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OBSERVACIONES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80313EB-133B-A567-FBF5-318E98AFF2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E1EFDFEA-50DA-1C53-884A-F581F3571713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0F26E07-9A36-BB13-1B96-13D689446068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998578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710184" y="995681"/>
            <a:ext cx="10608056" cy="701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REMISIONES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4D184D2-A020-6081-52F8-503E59217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C47702C0-BEBD-9C7A-2313-97777EB2F241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FECCFF9-9305-5E5A-0191-0A783B334125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91899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640396" y="1066801"/>
            <a:ext cx="11005065" cy="701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28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10 PRIMERAS CAUSAS DE MORBILIDAD CONSULTA EXTERNA</a:t>
            </a:r>
            <a:endParaRPr lang="es-ES" sz="28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7F75A73-1E29-4F37-7CC7-694C0F70A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4E93344B-3910-0248-B389-97814F5583E3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84BCB83-00CE-BFD9-F769-BC5EBB5906D8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318220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699673" y="1087121"/>
            <a:ext cx="10608056" cy="701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10 PRIMERAS CAUSAS DE CONSULTA URGENCIAS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33509DA-909B-E183-B4CD-A1C83F6B97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42707CC4-08D5-92DE-77FF-A9A9AF4E1F8A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31C6EA5-A9CB-4E16-A3C8-060A72AB63CC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18741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563039" y="1121805"/>
            <a:ext cx="10608056" cy="701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10 PRIMERAS CAUSAS DE HOSPITALIZACIÓN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B58BDA6-D708-69D5-407A-1296784F9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B1ED67EC-539A-059E-30DF-E82EB11A3774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BE807C5-E906-FE99-9C94-86AFEB17F153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707376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689391B-90F7-3E42-9F56-FC4DDF514CF5}"/>
              </a:ext>
            </a:extLst>
          </p:cNvPr>
          <p:cNvSpPr txBox="1">
            <a:spLocks/>
          </p:cNvSpPr>
          <p:nvPr/>
        </p:nvSpPr>
        <p:spPr>
          <a:xfrm>
            <a:off x="710184" y="995681"/>
            <a:ext cx="10608056" cy="701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10 PRIMERAS CAUSAS DE MORTALIDAD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D437FD0-53DA-B6F9-06F3-2F6489DCC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1BCEB7C-E829-ED04-756D-C4F0D159B1FA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4D40A75-2FD4-19EF-4A66-F79AFAECEE07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561248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14450" y="1905506"/>
            <a:ext cx="95631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4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INFORME OFICINA ASESORA DE </a:t>
            </a:r>
          </a:p>
          <a:p>
            <a:pPr algn="ctr"/>
            <a:r>
              <a:rPr lang="es-CO" sz="64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CONTROL INTERNO </a:t>
            </a:r>
            <a:endParaRPr lang="es-ES" sz="6400" dirty="0">
              <a:solidFill>
                <a:schemeClr val="accent1">
                  <a:lumMod val="50000"/>
                </a:schemeClr>
              </a:solidFill>
              <a:latin typeface="Eras Bold ITC" panose="020B0907030504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F30428A-ABBD-12D7-51EA-3CCACFE30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311" y="5110215"/>
            <a:ext cx="4501375" cy="108766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A458B66-A44E-1BE5-A700-DE13F600FE23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DDA5819-7D3A-8707-1234-21D878DA4490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1757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D49C17C-4218-EB4B-B426-AD6AA2931ABD}"/>
              </a:ext>
            </a:extLst>
          </p:cNvPr>
          <p:cNvSpPr txBox="1"/>
          <p:nvPr/>
        </p:nvSpPr>
        <p:spPr>
          <a:xfrm>
            <a:off x="2045051" y="1096745"/>
            <a:ext cx="810189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s-CO" sz="4267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PLATAFORMA ESTRATÉGICA</a:t>
            </a:r>
            <a:endParaRPr lang="es-ES" sz="4267" b="1" kern="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7FC169A-6B6E-2E43-AE2B-ACC556881E33}"/>
              </a:ext>
            </a:extLst>
          </p:cNvPr>
          <p:cNvSpPr txBox="1"/>
          <p:nvPr/>
        </p:nvSpPr>
        <p:spPr>
          <a:xfrm>
            <a:off x="1401797" y="2459504"/>
            <a:ext cx="9388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/>
              <a:t>MISIÓN:</a:t>
            </a:r>
            <a:endParaRPr lang="es-CO" sz="24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73ED06A-ABCD-27AF-16E1-E23388D1D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FD13B7C-BD0E-FBB6-3D2C-B79D2312BD37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3ADE78F-517B-88E3-D88E-36FA27011528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905639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4E28630-ACE0-8ADD-1AF1-6407CC49874B}"/>
              </a:ext>
            </a:extLst>
          </p:cNvPr>
          <p:cNvSpPr txBox="1">
            <a:spLocks/>
          </p:cNvSpPr>
          <p:nvPr/>
        </p:nvSpPr>
        <p:spPr>
          <a:xfrm>
            <a:off x="563039" y="1121805"/>
            <a:ext cx="10608056" cy="701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CUMPLIMIENTO PLAN DE AUDITORÍA INTERNA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9A724FB-59B5-C305-5A14-FE7744EEB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609F2C0-4348-1646-BF9B-96C4F1128CDE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A094952-BB99-7F5E-F483-53A73DDC7439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69023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CB83995B-C259-7BFE-EB5E-CA1CE11700F3}"/>
              </a:ext>
            </a:extLst>
          </p:cNvPr>
          <p:cNvSpPr txBox="1">
            <a:spLocks/>
          </p:cNvSpPr>
          <p:nvPr/>
        </p:nvSpPr>
        <p:spPr>
          <a:xfrm>
            <a:off x="563039" y="1121805"/>
            <a:ext cx="10608056" cy="701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MX" sz="3200" dirty="0">
                <a:solidFill>
                  <a:srgbClr val="4472C4">
                    <a:lumMod val="50000"/>
                  </a:srgbClr>
                </a:solidFill>
                <a:latin typeface="Eras Bold ITC" panose="020B0907030504020204" pitchFamily="34" charset="0"/>
                <a:ea typeface="+mn-ea"/>
                <a:cs typeface="+mn-cs"/>
              </a:rPr>
              <a:t>EVALUACIÓN DEL S.C.I</a:t>
            </a:r>
            <a:endParaRPr lang="es-ES" sz="3200" dirty="0">
              <a:solidFill>
                <a:srgbClr val="00B0F0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F77617-9F6C-FC3B-866B-C685E64B4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1134C375-1357-A845-18F1-888C7C32F75D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A10DE2E-1B5C-20FA-88F3-8D9D1A1CC322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258003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802608" y="2029923"/>
            <a:ext cx="89577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4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INFORME FINANCIERO Y PRESUPUESTAL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C99770F-4720-137A-6228-0A45C4E38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311" y="5110215"/>
            <a:ext cx="4501375" cy="108766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DCBF5DA-0D20-09EC-0DD1-429C1C2C5665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AAA3B2C-CD24-D4A1-6D4C-2422CB7328EA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766982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5DFF39-BA7B-6CED-CFE9-681284D1CB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4D02E78B-A143-B1E0-991F-643B206CE479}"/>
              </a:ext>
            </a:extLst>
          </p:cNvPr>
          <p:cNvSpPr/>
          <p:nvPr/>
        </p:nvSpPr>
        <p:spPr>
          <a:xfrm>
            <a:off x="838200" y="0"/>
            <a:ext cx="1693053" cy="113776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3BE1D95-2400-F316-39D1-F2265A530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1059"/>
            <a:ext cx="10515600" cy="707537"/>
          </a:xfrm>
        </p:spPr>
        <p:txBody>
          <a:bodyPr/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HISTÓRICO CIERRE FISCAL</a:t>
            </a:r>
            <a:endParaRPr lang="en-US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B424C163-BB89-4858-579E-C53E325CD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0AE31C5D-F287-3468-E60E-EC581F0120EA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517BBDD-4175-5806-4F9C-E1B2B6A2A7C3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875649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4403" y="1179775"/>
            <a:ext cx="11083193" cy="707537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CAJA Y BANCOS COMPARATIVO 2020-2023</a:t>
            </a:r>
            <a:endParaRPr lang="en-U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ADD3E72-6964-9DB0-B574-7A0A3D2E3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82A01599-0C1F-4D5F-FBBC-7E6E84244874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D055090-6506-3776-496C-E907E31B441D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99507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81664" y="1120559"/>
            <a:ext cx="11452428" cy="673100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PRESUPUESTO DE INGRESOS 2020 - 2024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7635B44-319C-81B6-A177-F7DDA8305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2A7E657-3769-5FF4-6375-62F826984893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D5E8E89-D813-8C4C-F000-F42714366C33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906407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243840" y="1141503"/>
            <a:ext cx="11948160" cy="673100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RECONOCIMIENTOS VS RECAUDO 2020 - 2023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1694D4B-7AF1-F684-6334-799B21C8D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E55D89C1-22A0-BA03-DFCE-1A53AB3F5405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0822743-583F-5705-7608-8BE55BF1C93E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206286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838200" y="1014414"/>
            <a:ext cx="10515600" cy="686594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COMPROMISOS VS PAGOS 2020 - 2023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1"/>
          <p:cNvSpPr txBox="1"/>
          <p:nvPr/>
        </p:nvSpPr>
        <p:spPr>
          <a:xfrm>
            <a:off x="7489093" y="3268617"/>
            <a:ext cx="1282700" cy="45869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93 %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1"/>
          <p:cNvSpPr txBox="1"/>
          <p:nvPr/>
        </p:nvSpPr>
        <p:spPr>
          <a:xfrm>
            <a:off x="8220807" y="3024356"/>
            <a:ext cx="1282700" cy="45869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98 %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1"/>
          <p:cNvSpPr txBox="1"/>
          <p:nvPr/>
        </p:nvSpPr>
        <p:spPr>
          <a:xfrm>
            <a:off x="9311335" y="2751850"/>
            <a:ext cx="1282700" cy="45869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98 %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B8C6D82-9E07-4464-0BED-9F9EC1ADD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53E102A9-0839-4158-03C1-182F1DB5BCE3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1983F38-EEB0-B12C-B3B6-F5129D68DDC6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649811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17331" y="1020641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CUENTAS POR PAGAR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4CB1245-E336-6BE6-F40C-F68BFEF96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354FA58D-0EC1-3F4C-B562-8B3A714073F1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1FA51EB-DEB3-7E46-AF8F-81657786B33B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469651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802608" y="2029923"/>
            <a:ext cx="89577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4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INFORMACIÓN CARTERA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8EC0549-FCDB-DEE4-5861-0631F0A6F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311" y="5110215"/>
            <a:ext cx="4501375" cy="108766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A1F017C-A17C-2A92-DDEC-62214D381335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039FA87-C528-28C8-AF5B-D68FB6F2486E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448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D49C17C-4218-EB4B-B426-AD6AA2931ABD}"/>
              </a:ext>
            </a:extLst>
          </p:cNvPr>
          <p:cNvSpPr txBox="1"/>
          <p:nvPr/>
        </p:nvSpPr>
        <p:spPr>
          <a:xfrm>
            <a:off x="2045051" y="1096745"/>
            <a:ext cx="810189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s-CO" sz="4267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PLATAFORMA ESTRATÉGICA</a:t>
            </a:r>
            <a:endParaRPr lang="es-ES" sz="4267" b="1" kern="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7FC169A-6B6E-2E43-AE2B-ACC556881E33}"/>
              </a:ext>
            </a:extLst>
          </p:cNvPr>
          <p:cNvSpPr txBox="1"/>
          <p:nvPr/>
        </p:nvSpPr>
        <p:spPr>
          <a:xfrm>
            <a:off x="1169177" y="2459504"/>
            <a:ext cx="9853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/>
              <a:t>VISIÓN:</a:t>
            </a:r>
            <a:endParaRPr lang="es-CO" sz="24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1CA21FA-ADF5-085E-0DDB-4D0BB0B4F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827174C1-FCE5-F090-DF0B-91799DEEA7B7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F468A23-6AA8-CA30-C063-BD45E6460009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90555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977900" y="1027907"/>
            <a:ext cx="10515600" cy="63579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CARTERA 2020 - 2023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EF1E59B-D45A-3C98-E7C5-B2FAB4A87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B9154A88-716C-BC04-8854-5AC6CE7E4178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1480D90-6DB4-F876-9CA4-758FB87A0E6C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131671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8452" y="1077992"/>
            <a:ext cx="10515600" cy="635794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CARTERA DIFÍCIL COBRO EPS EN LIQUIDACIÓN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D0CE708-FF80-9DB3-F8D8-89AD18412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8E205F37-4B63-F6E3-67BD-B8C338806046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6B350C6-7F81-448B-A38D-92419094C106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025275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617116" y="1539746"/>
            <a:ext cx="89577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4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INFORME BALANCE GENERAL Y ESTADO DE RESULTADOS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686EB42-C30E-7DF7-C4C2-9AF36A7490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310" y="4774420"/>
            <a:ext cx="4501375" cy="108766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A8E505C-D258-4B51-AE27-DB142050079C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17A884E-6699-2755-52BA-581087084C21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332851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1265273" y="211699"/>
            <a:ext cx="979258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endParaRPr lang="es-ES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algn="just" fontAlgn="base"/>
            <a:endParaRPr lang="es-ES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algn="just" fontAlgn="base"/>
            <a:endParaRPr lang="es-ES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algn="just" fontAlgn="base"/>
            <a:endParaRPr lang="es-ES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algn="just" fontAlgn="base"/>
            <a:endParaRPr lang="es-ES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algn="just" fontAlgn="base"/>
            <a:endParaRPr lang="es-ES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algn="just" fontAlgn="base"/>
            <a:r>
              <a:rPr lang="es-ES" dirty="0">
                <a:solidFill>
                  <a:srgbClr val="000000"/>
                </a:solidFill>
                <a:latin typeface="Calibri Light" panose="020F0302020204030204" pitchFamily="34" charset="0"/>
              </a:rPr>
              <a:t>​</a:t>
            </a:r>
            <a:endParaRPr lang="es-E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fontAlgn="base"/>
            <a:r>
              <a:rPr lang="es-ES" dirty="0">
                <a:solidFill>
                  <a:srgbClr val="000000"/>
                </a:solidFill>
                <a:latin typeface="Calibri Light" panose="020F0302020204030204" pitchFamily="34" charset="0"/>
              </a:rPr>
              <a:t>​</a:t>
            </a:r>
            <a:endParaRPr lang="es-E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fontAlgn="base"/>
            <a:r>
              <a:rPr lang="es-ES" dirty="0">
                <a:solidFill>
                  <a:srgbClr val="000000"/>
                </a:solidFill>
                <a:latin typeface="Calibri Light" panose="020F0302020204030204" pitchFamily="34" charset="0"/>
              </a:rPr>
              <a:t>​</a:t>
            </a:r>
            <a:endParaRPr lang="es-E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fontAlgn="base"/>
            <a:r>
              <a:rPr lang="es-ES" dirty="0">
                <a:solidFill>
                  <a:srgbClr val="000000"/>
                </a:solidFill>
                <a:latin typeface="Calibri Light" panose="020F0302020204030204" pitchFamily="34" charset="0"/>
              </a:rPr>
              <a:t>​</a:t>
            </a:r>
            <a:endParaRPr lang="es-E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fontAlgn="base"/>
            <a:r>
              <a:rPr lang="es-ES" dirty="0">
                <a:solidFill>
                  <a:srgbClr val="000000"/>
                </a:solidFill>
                <a:latin typeface="Calibri Light" panose="020F0302020204030204" pitchFamily="34" charset="0"/>
              </a:rPr>
              <a:t>​</a:t>
            </a:r>
            <a:endParaRPr lang="es-E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fontAlgn="base"/>
            <a:r>
              <a:rPr lang="es-ES" dirty="0">
                <a:solidFill>
                  <a:srgbClr val="000000"/>
                </a:solidFill>
                <a:latin typeface="Calibri Light" panose="020F0302020204030204" pitchFamily="34" charset="0"/>
              </a:rPr>
              <a:t>​</a:t>
            </a:r>
            <a:endParaRPr lang="es-E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CO" dirty="0">
                <a:solidFill>
                  <a:srgbClr val="000000"/>
                </a:solidFill>
                <a:latin typeface="Calibri Light" panose="020F0302020204030204" pitchFamily="34" charset="0"/>
              </a:rPr>
              <a:t>​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0DC0D960-6281-A650-F1C5-C567E46900DD}"/>
              </a:ext>
            </a:extLst>
          </p:cNvPr>
          <p:cNvSpPr txBox="1">
            <a:spLocks/>
          </p:cNvSpPr>
          <p:nvPr/>
        </p:nvSpPr>
        <p:spPr>
          <a:xfrm>
            <a:off x="749053" y="1193309"/>
            <a:ext cx="10515600" cy="63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DEL RIESGO FISCAL Y FINANCIERO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049142C-FEB4-D03E-47E5-F4E43F33C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083201CF-D350-D41F-EA92-2F242A98866B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430BA27-E27D-C60D-D7BB-46C0B29FE02B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2563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CO" dirty="0"/>
          </a:p>
        </p:txBody>
      </p:sp>
      <p:sp>
        <p:nvSpPr>
          <p:cNvPr id="7" name="Rectángulo 6"/>
          <p:cNvSpPr/>
          <p:nvPr/>
        </p:nvSpPr>
        <p:spPr>
          <a:xfrm>
            <a:off x="5974813" y="3244334"/>
            <a:ext cx="1420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CO" dirty="0"/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AC80A9F2-51FA-80F7-B5C4-AC1E5E278683}"/>
              </a:ext>
            </a:extLst>
          </p:cNvPr>
          <p:cNvSpPr txBox="1">
            <a:spLocks/>
          </p:cNvSpPr>
          <p:nvPr/>
        </p:nvSpPr>
        <p:spPr>
          <a:xfrm>
            <a:off x="717013" y="1197939"/>
            <a:ext cx="10515600" cy="63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ACTIVOS 2020 - 2023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F104C39-21B7-E5DC-0D54-701540FAA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085D9FB6-5CD5-C2CC-9D4F-1B49B78A308F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1FD600F-659F-F502-6CFC-BF05E52BCA76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685405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8000F9C0-2CED-82AB-5EAF-4D8CA04F8532}"/>
              </a:ext>
            </a:extLst>
          </p:cNvPr>
          <p:cNvSpPr txBox="1">
            <a:spLocks/>
          </p:cNvSpPr>
          <p:nvPr/>
        </p:nvSpPr>
        <p:spPr>
          <a:xfrm>
            <a:off x="629093" y="1180214"/>
            <a:ext cx="10515600" cy="63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PASIVOS 2020 - 2023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C7502D0-97A6-3070-F65B-13B0A3FE9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CD18206-800F-AF9C-3A0E-37B4B63BA5A9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5AE0A0C-2808-BDF5-35F5-E2C0987FE655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41800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A90E20A7-CBEB-0580-8A2C-5397F4CC10D9}"/>
              </a:ext>
            </a:extLst>
          </p:cNvPr>
          <p:cNvSpPr txBox="1">
            <a:spLocks/>
          </p:cNvSpPr>
          <p:nvPr/>
        </p:nvSpPr>
        <p:spPr>
          <a:xfrm>
            <a:off x="629093" y="1180214"/>
            <a:ext cx="10515600" cy="63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PATRIMONIO 2020 - 2023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88DAF16-08FE-B44E-989C-0D81DBF7D6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FA71BCD7-C270-5D5C-E750-12808600942C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499107D-8C85-39F9-ED93-D2EE9A986B1A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080983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4F0C9ECD-AA05-B0E0-0959-7492DD4E588D}"/>
              </a:ext>
            </a:extLst>
          </p:cNvPr>
          <p:cNvSpPr txBox="1">
            <a:spLocks/>
          </p:cNvSpPr>
          <p:nvPr/>
        </p:nvSpPr>
        <p:spPr>
          <a:xfrm>
            <a:off x="629093" y="1180214"/>
            <a:ext cx="10515600" cy="63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INGRESOS 2020 - 2023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5B1C68A-1A37-7F24-B5BA-C84FEAC03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CCBDF4B-A229-F278-0A08-29BCDD21EC02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7729DE-2D08-7B77-49D8-1F3B16D25A63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5513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27C45604-3DCB-7AAC-F3B4-5EF0B004AD41}"/>
              </a:ext>
            </a:extLst>
          </p:cNvPr>
          <p:cNvSpPr txBox="1">
            <a:spLocks/>
          </p:cNvSpPr>
          <p:nvPr/>
        </p:nvSpPr>
        <p:spPr>
          <a:xfrm>
            <a:off x="629093" y="1180214"/>
            <a:ext cx="10515600" cy="63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COSTOS 2020 - 2023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8FB5F1C-D9B5-A29C-AABF-3C39D8B1E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9838B423-6D7D-9186-A49F-00483FF5BBF2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60264E6-7C34-C50F-0C17-979DD35EE5F4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774090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96230F40-9CDC-21EF-353E-09F13166213F}"/>
              </a:ext>
            </a:extLst>
          </p:cNvPr>
          <p:cNvSpPr txBox="1">
            <a:spLocks/>
          </p:cNvSpPr>
          <p:nvPr/>
        </p:nvSpPr>
        <p:spPr>
          <a:xfrm>
            <a:off x="629093" y="1180214"/>
            <a:ext cx="10515600" cy="63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GASTOS 2020 - 2023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D63634B-A6BB-BC72-5FC0-12F185A96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920B63E3-6F3D-7F52-E542-2A4DE127253F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72294C9-9BBC-A9D2-3292-81138976EFD7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47178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4C68EB1-EDBC-FF43-8E39-0A3E0DBE3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s-CO" smtClean="0"/>
              <a:pPr/>
              <a:t>6</a:t>
            </a:fld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7E52E3-DEA5-7542-B819-C176C673608C}"/>
              </a:ext>
            </a:extLst>
          </p:cNvPr>
          <p:cNvSpPr txBox="1"/>
          <p:nvPr/>
        </p:nvSpPr>
        <p:spPr>
          <a:xfrm>
            <a:off x="2045051" y="1096745"/>
            <a:ext cx="7951216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s-CO" sz="4267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VALORES INSTITUCIONALES</a:t>
            </a:r>
            <a:endParaRPr lang="es-ES" sz="4267" b="1" kern="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  <a:sym typeface="Arial"/>
            </a:endParaRPr>
          </a:p>
        </p:txBody>
      </p:sp>
      <p:graphicFrame>
        <p:nvGraphicFramePr>
          <p:cNvPr id="5" name="3 Marcador de contenido">
            <a:extLst>
              <a:ext uri="{FF2B5EF4-FFF2-40B4-BE49-F238E27FC236}">
                <a16:creationId xmlns:a16="http://schemas.microsoft.com/office/drawing/2014/main" id="{58DD06D6-0375-1D4F-8077-3613F961F85F}"/>
              </a:ext>
            </a:extLst>
          </p:cNvPr>
          <p:cNvGraphicFramePr>
            <a:graphicFrameLocks/>
          </p:cNvGraphicFramePr>
          <p:nvPr/>
        </p:nvGraphicFramePr>
        <p:xfrm>
          <a:off x="3787837" y="1951499"/>
          <a:ext cx="6933829" cy="3915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3A85E7B5-BE5E-250E-E767-C48C2FC0D2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87EFA8D-17BD-85FD-6784-851784BE417E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0965606-1DC0-884D-9873-DB2AD37D42A0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956291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617118" y="2397948"/>
            <a:ext cx="89577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4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INFORME CONTRATACIÓN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338F734-92F7-C083-2699-5C14060C1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311" y="5110215"/>
            <a:ext cx="4501375" cy="108766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CBF87E6-A754-ABBF-6F99-A0ACCFD953BE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A70F496-11DD-8A14-B8E8-3C1770D244F1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118437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6863F775-1173-E43A-7A5D-BA2B63AF921C}"/>
              </a:ext>
            </a:extLst>
          </p:cNvPr>
          <p:cNvSpPr txBox="1">
            <a:spLocks/>
          </p:cNvSpPr>
          <p:nvPr/>
        </p:nvSpPr>
        <p:spPr>
          <a:xfrm>
            <a:off x="629093" y="1180214"/>
            <a:ext cx="10515600" cy="63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CONTRATACIÓN VIGENCIA 2023 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B1012EF-A646-AD05-3E6E-50C459997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D7A24628-DDC5-D939-B565-8D5CD7D2234C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34DB38F-AE91-CBEB-CB75-F4CC262D9645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557916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/>
        </p:nvGraphicFramePr>
        <p:xfrm>
          <a:off x="528711" y="1828800"/>
          <a:ext cx="10515600" cy="4353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1B102847-77A1-BC46-1739-D132DDA40ACC}"/>
              </a:ext>
            </a:extLst>
          </p:cNvPr>
          <p:cNvSpPr txBox="1">
            <a:spLocks/>
          </p:cNvSpPr>
          <p:nvPr/>
        </p:nvSpPr>
        <p:spPr>
          <a:xfrm>
            <a:off x="629093" y="1180214"/>
            <a:ext cx="10515600" cy="63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CONTRATACIÓN VIGENCIA 2023 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278937B-B42E-C987-2B60-2DDB77887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776690B-CD66-48B4-8739-B8541EF228D4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E56C933-214D-C972-12EC-79FA54EF2B72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78861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FB9C0DEC-4A2D-C91E-4467-5B4B4639EA2D}"/>
              </a:ext>
            </a:extLst>
          </p:cNvPr>
          <p:cNvSpPr txBox="1">
            <a:spLocks/>
          </p:cNvSpPr>
          <p:nvPr/>
        </p:nvSpPr>
        <p:spPr>
          <a:xfrm>
            <a:off x="629093" y="1180214"/>
            <a:ext cx="10515600" cy="63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CONVENIOS INTERADMINISTRATIVOS 2023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9A151F9-312E-34E6-DD1C-D17C3AAF1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D34563A-28EC-B3F6-720F-5D3063369154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6A21E49-97ED-429E-D9A1-24027AE01F25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4025173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7"/>
          <p:cNvSpPr txBox="1"/>
          <p:nvPr/>
        </p:nvSpPr>
        <p:spPr>
          <a:xfrm>
            <a:off x="1045028" y="2066000"/>
            <a:ext cx="1010194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5400" b="1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SALUD PÚBLICA  </a:t>
            </a:r>
          </a:p>
          <a:p>
            <a:pPr algn="ctr">
              <a:defRPr/>
            </a:pPr>
            <a:r>
              <a:rPr lang="es-MX" sz="5400" b="1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PLAN DE INTERVENCIONES COLECTIVAS - PIC</a:t>
            </a:r>
            <a:endParaRPr lang="es-ES" sz="5400" b="1" dirty="0">
              <a:solidFill>
                <a:schemeClr val="accent1">
                  <a:lumMod val="50000"/>
                </a:schemeClr>
              </a:solidFill>
              <a:latin typeface="Eras Bold ITC" panose="020B0907030504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9B0BA50-4EA2-ECDD-13E0-C943642E25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311" y="5110215"/>
            <a:ext cx="4501375" cy="1087668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B8BB7C58-E9C4-0D76-C05F-BDC5597FE432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00752A8-3235-41C6-22E4-25F42DAAD463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7616187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F924F194-38C4-65B5-4496-2D2C63445474}"/>
              </a:ext>
            </a:extLst>
          </p:cNvPr>
          <p:cNvSpPr txBox="1">
            <a:spLocks/>
          </p:cNvSpPr>
          <p:nvPr/>
        </p:nvSpPr>
        <p:spPr>
          <a:xfrm>
            <a:off x="629093" y="1180214"/>
            <a:ext cx="10515600" cy="63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INTERVENCIONES COLECTIVAS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4FCF2F4-6CBF-4AC4-BE86-78EA7AFC9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DA591BB8-B008-C6A8-1DC2-C5AD34260EAB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5EDEF95-F0C7-E2BA-0941-D881C98A6676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873463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7"/>
          <p:cNvSpPr txBox="1"/>
          <p:nvPr/>
        </p:nvSpPr>
        <p:spPr>
          <a:xfrm>
            <a:off x="2675618" y="1747785"/>
            <a:ext cx="684076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5400" b="1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PROMOCIÓN Y MANTENIMIENTO DE LA SALUD </a:t>
            </a:r>
            <a:endParaRPr lang="es-ES" sz="5400" b="1" dirty="0">
              <a:solidFill>
                <a:schemeClr val="accent1">
                  <a:lumMod val="50000"/>
                </a:schemeClr>
              </a:solidFill>
              <a:latin typeface="Eras Bold ITC" panose="020B0907030504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480F93E-8436-B1BF-25AF-DA94570290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311" y="5110215"/>
            <a:ext cx="4501375" cy="1087668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6078126F-DA03-33AC-17A5-112E2B72A485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49FD415-9C64-ED07-20C6-499E5F8AC7F0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93598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9DBADA44-B5ED-8F3E-D370-5EAEAC1B2ACA}"/>
              </a:ext>
            </a:extLst>
          </p:cNvPr>
          <p:cNvSpPr txBox="1">
            <a:spLocks/>
          </p:cNvSpPr>
          <p:nvPr/>
        </p:nvSpPr>
        <p:spPr>
          <a:xfrm>
            <a:off x="685799" y="1485014"/>
            <a:ext cx="10515600" cy="63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COBERTURAS VACUNACIÓN 2023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EA98146-C1A9-0719-BDF4-89935DBF1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85AB6036-8A55-C2AD-26F3-0DB1BA54382E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EDC37AD-A9CC-6A73-A75F-5F6DFEA05294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1113682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52231" y="1747785"/>
            <a:ext cx="8687533" cy="2554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333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INFORME SATISFACCIÓN DEL USUARIO – SIAU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81602A9-27A9-FDC2-9044-EAFBBE6A39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311" y="5110215"/>
            <a:ext cx="4501375" cy="108766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E346DFA6-8F26-C58B-687A-4510B97445B7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77D84B3-976F-2BA3-7A16-9290789AFBE7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6668273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1">
            <a:extLst>
              <a:ext uri="{FF2B5EF4-FFF2-40B4-BE49-F238E27FC236}">
                <a16:creationId xmlns:a16="http://schemas.microsoft.com/office/drawing/2014/main" id="{363AAA61-0DCA-06CD-9ABF-0750ABF92D2C}"/>
              </a:ext>
            </a:extLst>
          </p:cNvPr>
          <p:cNvSpPr txBox="1"/>
          <p:nvPr/>
        </p:nvSpPr>
        <p:spPr>
          <a:xfrm>
            <a:off x="1332546" y="1276152"/>
            <a:ext cx="9526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PQRS – VIGENCIAS 2020 - 2023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D20D8DE-E58B-B8F1-1A7E-FC1D1188F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4673CBAC-EE0A-E588-644C-AD05F082AE36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2782AE0-C52E-DE70-7CB6-31D5EB4646BD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2027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3C4F7BF-1C5F-FF49-84DF-E034F29B2571}"/>
              </a:ext>
            </a:extLst>
          </p:cNvPr>
          <p:cNvSpPr txBox="1"/>
          <p:nvPr/>
        </p:nvSpPr>
        <p:spPr>
          <a:xfrm>
            <a:off x="4724400" y="4402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5A308EF-7F93-474A-B1E9-B21ECEBAA9A2}"/>
              </a:ext>
            </a:extLst>
          </p:cNvPr>
          <p:cNvSpPr txBox="1"/>
          <p:nvPr/>
        </p:nvSpPr>
        <p:spPr>
          <a:xfrm>
            <a:off x="712527" y="2488874"/>
            <a:ext cx="1107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s-CO" sz="5400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PLAN DE DESARROLLO INSTITUCIONAL</a:t>
            </a:r>
            <a:endParaRPr lang="es-ES" sz="5400" b="1" kern="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C278448-AAE8-4932-7EC0-D2BB874D8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311" y="5110215"/>
            <a:ext cx="4501375" cy="108766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2E55A6F-9AAB-92C7-5013-F499868FE48D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670DC16-0757-60FA-3616-F2060C966844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02626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Rectángulo">
            <a:extLst>
              <a:ext uri="{FF2B5EF4-FFF2-40B4-BE49-F238E27FC236}">
                <a16:creationId xmlns:a16="http://schemas.microsoft.com/office/drawing/2014/main" id="{3804EA10-1CF6-BA6B-7500-90A46A3AFD1B}"/>
              </a:ext>
            </a:extLst>
          </p:cNvPr>
          <p:cNvSpPr/>
          <p:nvPr/>
        </p:nvSpPr>
        <p:spPr>
          <a:xfrm>
            <a:off x="351303" y="1229129"/>
            <a:ext cx="11344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COMPARATIVO SATISFACCIÓN DEL USUARIO 2020 - 2023</a:t>
            </a:r>
            <a:endParaRPr lang="es-CO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9C542A1-8CAE-2D6A-7229-DF2F0BD96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7F85905-A605-EB1B-E567-EB0ED427A57E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7C1BB3C-93FB-E145-BDCF-34FBDD98F5FE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788758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Rectángulo">
            <a:extLst>
              <a:ext uri="{FF2B5EF4-FFF2-40B4-BE49-F238E27FC236}">
                <a16:creationId xmlns:a16="http://schemas.microsoft.com/office/drawing/2014/main" id="{4CD77D50-6EAB-5B7D-E045-E4CA555334FE}"/>
              </a:ext>
            </a:extLst>
          </p:cNvPr>
          <p:cNvSpPr/>
          <p:nvPr/>
        </p:nvSpPr>
        <p:spPr>
          <a:xfrm>
            <a:off x="351303" y="1229129"/>
            <a:ext cx="11344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PRINCIPALES MOTIVOS – PQRS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886D857-D167-9E20-1A63-7511349AD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E74E7A85-426D-4D4B-5BA5-8F18E9EE0B12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04A102A-DE7C-738D-A78A-E1C43AAAA62B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0610089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1"/>
          <p:cNvSpPr txBox="1"/>
          <p:nvPr/>
        </p:nvSpPr>
        <p:spPr>
          <a:xfrm>
            <a:off x="1766545" y="1266970"/>
            <a:ext cx="8658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MECANISMOS DE ATENCIÓN PRIORITARIA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1D2EE2A-1B94-4DC6-0D13-68B066E55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E71A85F-9087-6CCA-AFD6-248A0AF218F6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D8DC33C-B11C-CB3A-13ED-79E8CEE4577B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4243729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1">
            <a:extLst>
              <a:ext uri="{FF2B5EF4-FFF2-40B4-BE49-F238E27FC236}">
                <a16:creationId xmlns:a16="http://schemas.microsoft.com/office/drawing/2014/main" id="{F6C7B896-A278-6C8C-7162-8047D876EDFB}"/>
              </a:ext>
            </a:extLst>
          </p:cNvPr>
          <p:cNvSpPr txBox="1"/>
          <p:nvPr/>
        </p:nvSpPr>
        <p:spPr>
          <a:xfrm>
            <a:off x="2466231" y="1017359"/>
            <a:ext cx="8363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APERTURA DE BUZONES VIGENCIA 2023</a:t>
            </a:r>
            <a:endParaRPr lang="es-ES" sz="3200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2004B1E-878C-9E0B-AB4F-36EB07CC9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4059A83B-53B5-DAA7-2B5C-649D0F43D0FD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711F965-2206-8D3C-5039-437FF1D7CE7B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0338815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52233" y="2479958"/>
            <a:ext cx="8687533" cy="1898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867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INFORME GESTIÓN JURÍDICA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0E5CC3E-193B-17E6-64A5-87B678FC10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311" y="5110215"/>
            <a:ext cx="4501375" cy="108766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7BA8612E-4D1B-C070-85DF-FC5734403025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C4A3FFF-A0C9-3035-3CD2-D3AF11640027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6440802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0678FD6-3702-7A7A-5E19-B9577770F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F00BD80D-1FF3-1608-7255-25DC4D2C929C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FBCBE19-1D7A-E3E5-3CF1-A054C80B124C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780747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52233" y="2397948"/>
            <a:ext cx="86875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8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GRACIAS</a:t>
            </a:r>
            <a:endParaRPr lang="es-ES" sz="12800" dirty="0">
              <a:solidFill>
                <a:schemeClr val="accent1">
                  <a:lumMod val="50000"/>
                </a:schemeClr>
              </a:solidFill>
              <a:latin typeface="Eras Bold ITC" panose="020B0907030504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0199970-92C9-21DA-4BD2-89DAADEA2BFC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F33B4F2-C556-24A8-C173-1977C4D09079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6" name="Imagen 5" descr="Hospital San Rafael – Hospital San Rafael del Aguila Valle">
            <a:extLst>
              <a:ext uri="{FF2B5EF4-FFF2-40B4-BE49-F238E27FC236}">
                <a16:creationId xmlns:a16="http://schemas.microsoft.com/office/drawing/2014/main" id="{768DB913-7B19-553C-4F03-F4659F8BA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217" y="4795897"/>
            <a:ext cx="1979720" cy="20621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65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F10521AD-3650-D847-B94C-884D2326A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587430"/>
              </p:ext>
            </p:extLst>
          </p:nvPr>
        </p:nvGraphicFramePr>
        <p:xfrm>
          <a:off x="3333262" y="2119937"/>
          <a:ext cx="7340600" cy="3641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88759C45-9AD6-354C-BAB3-BF80C1B354BB}"/>
              </a:ext>
            </a:extLst>
          </p:cNvPr>
          <p:cNvSpPr txBox="1"/>
          <p:nvPr/>
        </p:nvSpPr>
        <p:spPr>
          <a:xfrm>
            <a:off x="809937" y="1242218"/>
            <a:ext cx="10572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s-CO" sz="3600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EJES PLAN DE DESARROLLO INSTITUCIONAL</a:t>
            </a:r>
            <a:endParaRPr lang="es-ES" sz="3600" b="1" kern="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A3CF04D-CE72-F711-518B-D911AA33D9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8D3052B3-7EC0-D57A-68EA-F9A03A2ACAC2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671A891-5A59-7262-0008-C6F25FFAAA97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49793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88759C45-9AD6-354C-BAB3-BF80C1B354BB}"/>
              </a:ext>
            </a:extLst>
          </p:cNvPr>
          <p:cNvSpPr txBox="1"/>
          <p:nvPr/>
        </p:nvSpPr>
        <p:spPr>
          <a:xfrm>
            <a:off x="640397" y="719110"/>
            <a:ext cx="11033596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s-CO" sz="4267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CUMPLIMIENTO PLAN DE DESARROLLO </a:t>
            </a:r>
            <a:endParaRPr lang="es-ES" sz="4267" b="1" kern="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0F860CA-4548-2948-9152-760735FC1B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1634"/>
          <a:stretch/>
        </p:blipFill>
        <p:spPr>
          <a:xfrm>
            <a:off x="852662" y="1915234"/>
            <a:ext cx="3835342" cy="95777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A44B787-6FA6-5B87-C512-CF356BF681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3455" y="6239435"/>
            <a:ext cx="2353539" cy="543261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55AAC6A-32E8-6D02-D072-26EC4A0D4DC8}"/>
              </a:ext>
            </a:extLst>
          </p:cNvPr>
          <p:cNvSpPr/>
          <p:nvPr/>
        </p:nvSpPr>
        <p:spPr>
          <a:xfrm>
            <a:off x="0" y="0"/>
            <a:ext cx="3592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5CF0AC8-611B-2B67-CE70-4D723014576C}"/>
              </a:ext>
            </a:extLst>
          </p:cNvPr>
          <p:cNvSpPr/>
          <p:nvPr/>
        </p:nvSpPr>
        <p:spPr>
          <a:xfrm>
            <a:off x="281168" y="0"/>
            <a:ext cx="2004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56984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543</Words>
  <Application>Microsoft Macintosh PowerPoint</Application>
  <PresentationFormat>Panorámica</PresentationFormat>
  <Paragraphs>163</Paragraphs>
  <Slides>76</Slides>
  <Notes>43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76</vt:i4>
      </vt:variant>
    </vt:vector>
  </HeadingPairs>
  <TitlesOfParts>
    <vt:vector size="83" baseType="lpstr">
      <vt:lpstr>Arial</vt:lpstr>
      <vt:lpstr>Calibri</vt:lpstr>
      <vt:lpstr>Calibri Light</vt:lpstr>
      <vt:lpstr>Eras Bold ITC</vt:lpstr>
      <vt:lpstr>Segoe UI</vt:lpstr>
      <vt:lpstr>Times New Roman</vt:lpstr>
      <vt:lpstr>Tema de Office</vt:lpstr>
      <vt:lpstr>AUDIENCIA PÚBLICA DE RENDICIÓN DE CUENTAS A LA COMUNIDAD  VIGENCIA 2023  OLGA LUCÍA AGUILAR VALENCIA GERENTE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INFORME DE PRODUCCIÓN – GESTIÓN CLÍNICA Y ASISTENCIAL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INFORME HISTÓRICO CIERRE FISCAL</vt:lpstr>
      <vt:lpstr>CAJA Y BANCOS COMPARATIVO 2020-2023</vt:lpstr>
      <vt:lpstr>COMPARATIVO PRESUPUESTO DE INGRESOS 2020 - 2024</vt:lpstr>
      <vt:lpstr>COMPARATIVO RECONOCIMIENTOS VS RECAUDO 2020 - 2023</vt:lpstr>
      <vt:lpstr>COMPARATIVO COMPROMISOS VS PAGOS 2020 - 2023</vt:lpstr>
      <vt:lpstr>CUENTAS POR PAGAR</vt:lpstr>
      <vt:lpstr>Presentación de PowerPoint</vt:lpstr>
      <vt:lpstr>COMPARATIVO CARTERA 2020 - 2023</vt:lpstr>
      <vt:lpstr>CARTERA DIFÍCIL COBRO EPS EN LIQUIDACIÓN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AUDIENCIA PÚBLICA DE RENDICIÓN DE CUENTAS A LA COMUNIDAD  VIGENCIA 2023  OLGA LUCÍA AGUILAR VALENCIA GERENTE</dc:title>
  <dc:creator>GESTIÓN CALIDAD</dc:creator>
  <cp:lastModifiedBy>GESTIÓN CALIDAD</cp:lastModifiedBy>
  <cp:revision>1</cp:revision>
  <dcterms:created xsi:type="dcterms:W3CDTF">2024-06-12T13:42:42Z</dcterms:created>
  <dcterms:modified xsi:type="dcterms:W3CDTF">2024-06-12T14:40:39Z</dcterms:modified>
</cp:coreProperties>
</file>